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  <p:sldMasterId id="2147484828" r:id="rId2"/>
  </p:sldMasterIdLst>
  <p:notesMasterIdLst>
    <p:notesMasterId r:id="rId98"/>
  </p:notesMasterIdLst>
  <p:handoutMasterIdLst>
    <p:handoutMasterId r:id="rId99"/>
  </p:handoutMasterIdLst>
  <p:sldIdLst>
    <p:sldId id="497" r:id="rId3"/>
    <p:sldId id="261" r:id="rId4"/>
    <p:sldId id="259" r:id="rId5"/>
    <p:sldId id="484" r:id="rId6"/>
    <p:sldId id="503" r:id="rId7"/>
    <p:sldId id="325" r:id="rId8"/>
    <p:sldId id="491" r:id="rId9"/>
    <p:sldId id="327" r:id="rId10"/>
    <p:sldId id="476" r:id="rId11"/>
    <p:sldId id="328" r:id="rId12"/>
    <p:sldId id="475" r:id="rId13"/>
    <p:sldId id="331" r:id="rId14"/>
    <p:sldId id="273" r:id="rId15"/>
    <p:sldId id="274" r:id="rId16"/>
    <p:sldId id="334" r:id="rId17"/>
    <p:sldId id="423" r:id="rId18"/>
    <p:sldId id="278" r:id="rId19"/>
    <p:sldId id="460" r:id="rId20"/>
    <p:sldId id="281" r:id="rId21"/>
    <p:sldId id="282" r:id="rId22"/>
    <p:sldId id="482" r:id="rId23"/>
    <p:sldId id="459" r:id="rId24"/>
    <p:sldId id="391" r:id="rId25"/>
    <p:sldId id="458" r:id="rId26"/>
    <p:sldId id="284" r:id="rId27"/>
    <p:sldId id="339" r:id="rId28"/>
    <p:sldId id="286" r:id="rId29"/>
    <p:sldId id="463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87" r:id="rId38"/>
    <p:sldId id="297" r:id="rId39"/>
    <p:sldId id="472" r:id="rId40"/>
    <p:sldId id="287" r:id="rId41"/>
    <p:sldId id="292" r:id="rId42"/>
    <p:sldId id="293" r:id="rId43"/>
    <p:sldId id="312" r:id="rId44"/>
    <p:sldId id="420" r:id="rId45"/>
    <p:sldId id="340" r:id="rId46"/>
    <p:sldId id="421" r:id="rId47"/>
    <p:sldId id="323" r:id="rId48"/>
    <p:sldId id="322" r:id="rId49"/>
    <p:sldId id="306" r:id="rId50"/>
    <p:sldId id="342" r:id="rId51"/>
    <p:sldId id="302" r:id="rId52"/>
    <p:sldId id="345" r:id="rId53"/>
    <p:sldId id="424" r:id="rId54"/>
    <p:sldId id="425" r:id="rId55"/>
    <p:sldId id="362" r:id="rId56"/>
    <p:sldId id="426" r:id="rId57"/>
    <p:sldId id="443" r:id="rId58"/>
    <p:sldId id="366" r:id="rId59"/>
    <p:sldId id="446" r:id="rId60"/>
    <p:sldId id="448" r:id="rId61"/>
    <p:sldId id="395" r:id="rId62"/>
    <p:sldId id="442" r:id="rId63"/>
    <p:sldId id="371" r:id="rId64"/>
    <p:sldId id="372" r:id="rId65"/>
    <p:sldId id="353" r:id="rId66"/>
    <p:sldId id="354" r:id="rId67"/>
    <p:sldId id="438" r:id="rId68"/>
    <p:sldId id="439" r:id="rId69"/>
    <p:sldId id="451" r:id="rId70"/>
    <p:sldId id="435" r:id="rId71"/>
    <p:sldId id="436" r:id="rId72"/>
    <p:sldId id="437" r:id="rId73"/>
    <p:sldId id="373" r:id="rId74"/>
    <p:sldId id="374" r:id="rId75"/>
    <p:sldId id="375" r:id="rId76"/>
    <p:sldId id="376" r:id="rId77"/>
    <p:sldId id="378" r:id="rId78"/>
    <p:sldId id="379" r:id="rId79"/>
    <p:sldId id="350" r:id="rId80"/>
    <p:sldId id="454" r:id="rId81"/>
    <p:sldId id="430" r:id="rId82"/>
    <p:sldId id="380" r:id="rId83"/>
    <p:sldId id="431" r:id="rId84"/>
    <p:sldId id="432" r:id="rId85"/>
    <p:sldId id="428" r:id="rId86"/>
    <p:sldId id="382" r:id="rId87"/>
    <p:sldId id="389" r:id="rId88"/>
    <p:sldId id="383" r:id="rId89"/>
    <p:sldId id="434" r:id="rId90"/>
    <p:sldId id="385" r:id="rId91"/>
    <p:sldId id="386" r:id="rId92"/>
    <p:sldId id="396" r:id="rId93"/>
    <p:sldId id="405" r:id="rId94"/>
    <p:sldId id="403" r:id="rId95"/>
    <p:sldId id="404" r:id="rId96"/>
    <p:sldId id="412" r:id="rId97"/>
  </p:sldIdLst>
  <p:sldSz cx="9144000" cy="6858000" type="screen4x3"/>
  <p:notesSz cx="6648450" cy="97821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A45100"/>
    <a:srgbClr val="00FF00"/>
    <a:srgbClr val="0000FF"/>
    <a:srgbClr val="FF0000"/>
    <a:srgbClr val="996600"/>
    <a:srgbClr val="FF9900"/>
    <a:srgbClr val="663300"/>
    <a:srgbClr val="894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6" autoAdjust="0"/>
    <p:restoredTop sz="94960" autoAdjust="0"/>
  </p:normalViewPr>
  <p:slideViewPr>
    <p:cSldViewPr>
      <p:cViewPr varScale="1">
        <p:scale>
          <a:sx n="81" d="100"/>
          <a:sy n="81" d="100"/>
        </p:scale>
        <p:origin x="74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9" d="100"/>
        <a:sy n="99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962" y="-108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华文行楷" pitchFamily="2" charset="-122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33800" y="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华文行楷" pitchFamily="2" charset="-122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6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华文行楷" pitchFamily="2" charset="-122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33800" y="9296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华文行楷" charset="-122"/>
              </a:defRPr>
            </a:lvl1pPr>
          </a:lstStyle>
          <a:p>
            <a:pPr>
              <a:defRPr/>
            </a:pPr>
            <a:fld id="{3E06AAE1-A4DD-45EE-9186-4386B75F498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i="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400" dirty="0" smtClean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 eaLnBrk="1" hangingPunct="1"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zh-CN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zh-CN" altLang="en-US" sz="1400" b="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>
              <a:defRPr/>
            </a:pPr>
            <a:endParaRPr lang="zh-CN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i="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4002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4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FFCC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zh-CN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800" dirty="0" smtClean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i="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 dirty="0" smtClean="0">
              <a:solidFill>
                <a:srgbClr val="FFCC00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900" b="0" dirty="0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defRPr/>
            </a:pPr>
            <a:endParaRPr lang="zh-CN" altLang="en-US" sz="900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solidFill>
                <a:srgbClr val="00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zh-CN" dirty="0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900" dirty="0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FFCC00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defRPr/>
            </a:pPr>
            <a:endParaRPr lang="en-US" altLang="zh-CN" sz="900" dirty="0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838200"/>
            <a:ext cx="7772400" cy="1447800"/>
          </a:xfrm>
        </p:spPr>
        <p:txBody>
          <a:bodyPr/>
          <a:lstStyle>
            <a:lvl1pPr algn="ctr">
              <a:defRPr sz="9600" u="none">
                <a:ea typeface="华文行楷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286000"/>
            <a:ext cx="7924800" cy="3429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4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charset="0"/>
              </a:defRPr>
            </a:lvl1pPr>
          </a:lstStyle>
          <a:p>
            <a:pPr>
              <a:defRPr/>
            </a:pPr>
            <a:fld id="{57FE8D2C-799D-4C06-9B36-7C3079A5328F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9BBDD-3239-4550-9B12-C0DAB94510CA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657444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61D2A1-9053-4E90-91A4-5C356F608959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DF954-9342-46A9-86C8-738D3BBB95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970443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1638" y="304800"/>
            <a:ext cx="2190750" cy="60785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304800"/>
            <a:ext cx="6419850" cy="60785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B19B9-068D-48FB-8F16-71D3962DAB50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8CF65-9BA4-4FCA-BE1F-B3C3784FE6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950901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685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79388" y="1125538"/>
            <a:ext cx="430530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7088" y="1125538"/>
            <a:ext cx="430530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32245-F838-4C82-A5C4-CAAC83673436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48F1FB-5C98-4853-ABF6-28603D787E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546787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DBAC1-9E9D-414B-83EF-A77E4480FD4F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18CD6-35DB-488E-B3E2-4B45125F55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297315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30431-4062-4F0C-8D8B-02E6465709F3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87FF7-A4EA-41C6-BF7A-E519AEC19C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519930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A9803-5422-44C7-AC82-47F43FA86008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8C343-1422-4C2D-85B7-DA846179B3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865199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30530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430530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B780A-9340-4366-A0BF-E50AB92FCCC0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D839C-E238-4FD9-90D5-C35ED299A9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92868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06F40-5643-46A3-9356-DC5BEFF63772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51027-E964-4C13-9E86-EE4B7C9ACD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395297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99E5F-84BE-4CAD-BCA8-E66B68F72498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9C22B-9F18-4766-857A-0C53BE9379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269977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3076A-8E45-4AD6-AACA-7368F427FE26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CF475-4F5C-4A54-AEA6-AD92F2368A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711390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F5BA3-CC14-45B1-9814-45C6A5D0E2BE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AC240-E804-41A6-8E3A-172198DD58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122479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6FB02-9E4C-4E77-B41C-0A535273F942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03923-DF41-4812-958C-8AD44A9B22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623187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52FE9-58A2-4D5F-AE12-059A4F81E4D4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0731E-3A5F-4D92-AECA-4A151E6BEF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7209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D63CA-D170-4654-A770-78FB5CAF080B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F762B-C8DA-440F-BA27-4D5A1CA59A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904388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D3E12-52F2-42A8-BDEC-A95A7FCC45D9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F9D89-76FE-4598-9797-703749C2C7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27224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67F32-9735-41D9-8EE0-4D35A33E09F0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56C229-982D-40B7-AE27-0041F9745F8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243240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1125538"/>
            <a:ext cx="4305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7088" y="1125538"/>
            <a:ext cx="4305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A5D3E-626F-496F-BB6C-A2B96F65C4EC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E8695-12F9-4BF8-93D3-55AA3B26C6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768536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08294-34E6-47B6-A779-E19CC955ECE6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6D6D2-612D-43D9-8552-FA0A2EB75C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589590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6986A-1379-4773-9702-8C20491AA431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5A4D5-71A9-46B7-851B-DDD9A2BAE2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75242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6CF0C-5FB4-48B6-882A-5A410E2C6C8E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83E4E-CD9B-4D78-B00D-967B12AFE4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92499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FAE62-7855-44A5-93D4-BEF22F33E48C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94E29-EF42-40DD-AA86-DC86FE671F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97911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9A90A-9CF1-4D66-AA0A-7578727CB072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4574F-CFDE-44A9-A3F8-0F2B2F4E61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631262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0066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594FFDA-FEF4-48AF-ABAF-20B61077350E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7783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0066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C3E00FA-C478-43F7-BECD-C631FE6084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25538"/>
            <a:ext cx="8763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03" r:id="rId1"/>
    <p:sldLayoutId id="2147485004" r:id="rId2"/>
    <p:sldLayoutId id="2147485005" r:id="rId3"/>
    <p:sldLayoutId id="2147485006" r:id="rId4"/>
    <p:sldLayoutId id="2147485007" r:id="rId5"/>
    <p:sldLayoutId id="2147485008" r:id="rId6"/>
    <p:sldLayoutId id="2147485009" r:id="rId7"/>
    <p:sldLayoutId id="2147485010" r:id="rId8"/>
    <p:sldLayoutId id="2147485011" r:id="rId9"/>
    <p:sldLayoutId id="2147485012" r:id="rId10"/>
    <p:sldLayoutId id="2147485013" r:id="rId11"/>
    <p:sldLayoutId id="2147485014" r:id="rId12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8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763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8E76EFC-2D2F-4FBF-A60A-446E6219647F}" type="datetime1">
              <a:rPr lang="zh-CN" altLang="en-US"/>
              <a:pPr>
                <a:defRPr/>
              </a:pPr>
              <a:t>2019/3/18</a:t>
            </a:fld>
            <a:endParaRPr lang="en-US" altLang="zh-CN"/>
          </a:p>
        </p:txBody>
      </p:sp>
      <p:sp>
        <p:nvSpPr>
          <p:cNvPr id="307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3E95F17-C6C4-4979-8A1D-4B4611FBE4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92" r:id="rId1"/>
    <p:sldLayoutId id="2147484993" r:id="rId2"/>
    <p:sldLayoutId id="2147484994" r:id="rId3"/>
    <p:sldLayoutId id="2147484995" r:id="rId4"/>
    <p:sldLayoutId id="2147484996" r:id="rId5"/>
    <p:sldLayoutId id="2147484997" r:id="rId6"/>
    <p:sldLayoutId id="2147484998" r:id="rId7"/>
    <p:sldLayoutId id="2147484999" r:id="rId8"/>
    <p:sldLayoutId id="2147485000" r:id="rId9"/>
    <p:sldLayoutId id="2147485001" r:id="rId10"/>
    <p:sldLayoutId id="2147485002" r:id="rId11"/>
  </p:sldLayoutIdLst>
  <p:transition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image" Target="../media/image24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wmf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4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fast.bao.ac.cn/upfile/&#21488;&#22336;&#27010;&#20917;.jpg" TargetMode="External"/><Relationship Id="rId7" Type="http://schemas.openxmlformats.org/officeDocument/2006/relationships/image" Target="../media/image10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5" Type="http://schemas.openxmlformats.org/officeDocument/2006/relationships/image" Target="../media/image105.png"/><Relationship Id="rId4" Type="http://schemas.openxmlformats.org/officeDocument/2006/relationships/image" Target="../media/image10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692150"/>
            <a:ext cx="8534400" cy="685800"/>
          </a:xfrm>
        </p:spPr>
        <p:txBody>
          <a:bodyPr/>
          <a:lstStyle/>
          <a:p>
            <a:pPr algn="ctr" eaLnBrk="1" hangingPunct="1"/>
            <a:r>
              <a:rPr lang="zh-CN" altLang="en-US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天文学导论（</a:t>
            </a:r>
            <a:r>
              <a:rPr lang="en-US" altLang="zh-CN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zh-CN" altLang="en-US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）：基础知识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6013" y="2133600"/>
            <a:ext cx="7056437" cy="25209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000" dirty="0" smtClean="0">
                <a:latin typeface="Arial" panose="020B0604020202020204" pitchFamily="34" charset="0"/>
              </a:rPr>
              <a:t>第</a:t>
            </a:r>
            <a:r>
              <a:rPr lang="en-US" altLang="zh-CN" sz="4000" dirty="0" smtClean="0">
                <a:latin typeface="Arial" panose="020B0604020202020204" pitchFamily="34" charset="0"/>
              </a:rPr>
              <a:t>1</a:t>
            </a:r>
            <a:r>
              <a:rPr lang="zh-CN" altLang="en-US" sz="4000" dirty="0" smtClean="0">
                <a:latin typeface="Arial" panose="020B0604020202020204" pitchFamily="34" charset="0"/>
              </a:rPr>
              <a:t>讲  天体的视运动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000" dirty="0" smtClean="0">
                <a:latin typeface="Arial" panose="020B0604020202020204" pitchFamily="34" charset="0"/>
              </a:rPr>
              <a:t>第</a:t>
            </a:r>
            <a:r>
              <a:rPr lang="en-US" altLang="zh-CN" sz="4000" dirty="0" smtClean="0">
                <a:latin typeface="Arial" panose="020B0604020202020204" pitchFamily="34" charset="0"/>
              </a:rPr>
              <a:t>2</a:t>
            </a:r>
            <a:r>
              <a:rPr lang="zh-CN" altLang="en-US" sz="4000" dirty="0" smtClean="0">
                <a:latin typeface="Arial" panose="020B0604020202020204" pitchFamily="34" charset="0"/>
              </a:rPr>
              <a:t>讲  天体的运动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000" dirty="0" smtClean="0">
                <a:solidFill>
                  <a:srgbClr val="FFFF00"/>
                </a:solidFill>
                <a:latin typeface="Arial" panose="020B0604020202020204" pitchFamily="34" charset="0"/>
              </a:rPr>
              <a:t>第</a:t>
            </a:r>
            <a:r>
              <a:rPr lang="en-US" altLang="zh-CN" sz="4000" dirty="0" smtClean="0">
                <a:solidFill>
                  <a:srgbClr val="FFFF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4000" dirty="0" smtClean="0">
                <a:solidFill>
                  <a:srgbClr val="FFFF00"/>
                </a:solidFill>
                <a:latin typeface="Arial" panose="020B0604020202020204" pitchFamily="34" charset="0"/>
              </a:rPr>
              <a:t>讲  辐射与天文望远镜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0" dirty="0" smtClean="0"/>
              <a:t>可见光：颜色</a:t>
            </a:r>
            <a:r>
              <a:rPr lang="en-US" altLang="zh-CN" sz="4000" b="0" dirty="0" smtClean="0"/>
              <a:t>~</a:t>
            </a:r>
            <a:r>
              <a:rPr lang="zh-CN" altLang="en-US" sz="4000" b="0" dirty="0" smtClean="0"/>
              <a:t>波长</a:t>
            </a:r>
            <a:endParaRPr lang="en-US" altLang="zh-CN" sz="4000" b="0" dirty="0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麦克斯韦说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：（</a:t>
            </a:r>
            <a:r>
              <a:rPr lang="zh-CN" altLang="en-US" dirty="0" smtClean="0">
                <a:latin typeface="Arial" panose="020B0604020202020204" pitchFamily="34" charset="0"/>
              </a:rPr>
              <a:t>可见）光其实就是一种电磁波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可见光（</a:t>
            </a:r>
            <a:r>
              <a:rPr lang="en-US" altLang="zh-CN" dirty="0" smtClean="0">
                <a:latin typeface="Arial" panose="020B0604020202020204" pitchFamily="34" charset="0"/>
              </a:rPr>
              <a:t>4000-7000 Å </a:t>
            </a:r>
            <a:r>
              <a:rPr lang="zh-CN" altLang="en-US" dirty="0" smtClean="0">
                <a:latin typeface="Arial" panose="020B0604020202020204" pitchFamily="34" charset="0"/>
              </a:rPr>
              <a:t>）的典型波长单位：        </a:t>
            </a:r>
            <a:r>
              <a:rPr lang="en-US" altLang="zh-CN" dirty="0" smtClean="0">
                <a:latin typeface="Arial" panose="020B0604020202020204" pitchFamily="34" charset="0"/>
              </a:rPr>
              <a:t>1Å </a:t>
            </a:r>
            <a:r>
              <a:rPr lang="zh-CN" altLang="en-US" dirty="0" smtClean="0">
                <a:latin typeface="Arial" panose="020B0604020202020204" pitchFamily="34" charset="0"/>
              </a:rPr>
              <a:t>（埃）</a:t>
            </a:r>
            <a:r>
              <a:rPr lang="en-US" altLang="zh-CN" dirty="0" smtClean="0">
                <a:latin typeface="Arial" panose="020B0604020202020204" pitchFamily="34" charset="0"/>
              </a:rPr>
              <a:t>= 0.1 nm </a:t>
            </a:r>
            <a:r>
              <a:rPr lang="zh-CN" altLang="en-US" dirty="0" smtClean="0">
                <a:latin typeface="Arial" panose="020B0604020202020204" pitchFamily="34" charset="0"/>
              </a:rPr>
              <a:t>（纳米）</a:t>
            </a:r>
            <a:r>
              <a:rPr lang="en-US" altLang="zh-CN" dirty="0" smtClean="0">
                <a:latin typeface="Arial" panose="020B0604020202020204" pitchFamily="34" charset="0"/>
              </a:rPr>
              <a:t>[ =10</a:t>
            </a:r>
            <a:r>
              <a:rPr lang="en-US" altLang="zh-CN" baseline="30000" dirty="0" smtClean="0">
                <a:latin typeface="Arial" panose="020B0604020202020204" pitchFamily="34" charset="0"/>
              </a:rPr>
              <a:t>-10</a:t>
            </a:r>
            <a:r>
              <a:rPr lang="en-US" altLang="zh-CN" dirty="0" smtClean="0">
                <a:latin typeface="Arial" panose="020B0604020202020204" pitchFamily="34" charset="0"/>
              </a:rPr>
              <a:t> m =10</a:t>
            </a:r>
            <a:r>
              <a:rPr lang="en-US" altLang="zh-CN" baseline="30000" dirty="0" smtClean="0">
                <a:latin typeface="Arial" panose="020B0604020202020204" pitchFamily="34" charset="0"/>
              </a:rPr>
              <a:t>-8</a:t>
            </a:r>
            <a:r>
              <a:rPr lang="en-US" altLang="zh-CN" dirty="0" smtClean="0">
                <a:latin typeface="Arial" panose="020B0604020202020204" pitchFamily="34" charset="0"/>
              </a:rPr>
              <a:t> cm ]</a:t>
            </a:r>
            <a:endParaRPr lang="zh-CN" altLang="en-US" dirty="0" smtClean="0"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</a:rPr>
              <a:t>红 </a:t>
            </a:r>
            <a:r>
              <a:rPr lang="en-US" altLang="zh-CN" dirty="0" smtClean="0">
                <a:latin typeface="Arial" panose="020B0604020202020204" pitchFamily="34" charset="0"/>
              </a:rPr>
              <a:t>~ 6500 Å 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</a:rPr>
              <a:t>黄 </a:t>
            </a:r>
            <a:r>
              <a:rPr lang="en-US" altLang="zh-CN" dirty="0" smtClean="0">
                <a:latin typeface="Arial" panose="020B0604020202020204" pitchFamily="34" charset="0"/>
              </a:rPr>
              <a:t>~ 5500 Å 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</a:rPr>
              <a:t>绿 </a:t>
            </a:r>
            <a:r>
              <a:rPr lang="en-US" altLang="zh-CN" dirty="0" smtClean="0">
                <a:latin typeface="Arial" panose="020B0604020202020204" pitchFamily="34" charset="0"/>
              </a:rPr>
              <a:t>~ 5000 Å 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</a:rPr>
              <a:t>蓝 </a:t>
            </a:r>
            <a:r>
              <a:rPr lang="en-US" altLang="zh-CN" dirty="0" smtClean="0">
                <a:latin typeface="Arial" panose="020B0604020202020204" pitchFamily="34" charset="0"/>
              </a:rPr>
              <a:t>~ 4500 Å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pic>
        <p:nvPicPr>
          <p:cNvPr id="35844" name="Picture 6" descr="w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95327"/>
            <a:ext cx="395922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b="0" dirty="0" smtClean="0"/>
              <a:t>电磁波谱</a:t>
            </a:r>
          </a:p>
        </p:txBody>
      </p:sp>
      <p:pic>
        <p:nvPicPr>
          <p:cNvPr id="329733" name="Picture 5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206375" y="1822958"/>
            <a:ext cx="8763000" cy="37211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37892" name="Rectangle 3"/>
          <p:cNvSpPr>
            <a:spLocks noChangeArrowheads="1"/>
          </p:cNvSpPr>
          <p:nvPr/>
        </p:nvSpPr>
        <p:spPr bwMode="auto">
          <a:xfrm>
            <a:off x="327025" y="986631"/>
            <a:ext cx="86423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dirty="0"/>
              <a:t>电磁波的波长范围很</a:t>
            </a:r>
            <a:r>
              <a:rPr lang="zh-CN" altLang="en-US" dirty="0" smtClean="0"/>
              <a:t>广</a:t>
            </a:r>
            <a:endParaRPr lang="en-US" altLang="zh-CN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19672" y="5661248"/>
            <a:ext cx="53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频率、波长、能量、</a:t>
            </a:r>
            <a:r>
              <a:rPr lang="zh-CN" altLang="en-US" sz="36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温度</a:t>
            </a:r>
            <a:endParaRPr lang="zh-CN" altLang="en-US" sz="36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764704"/>
            <a:ext cx="8763000" cy="5401146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Arial" panose="020B0604020202020204" pitchFamily="34" charset="0"/>
              </a:rPr>
              <a:t>伽马射线：       </a:t>
            </a:r>
            <a:r>
              <a:rPr lang="en-US" altLang="zh-CN" sz="2800" b="1" dirty="0" smtClean="0">
                <a:latin typeface="Arial" panose="020B0604020202020204" pitchFamily="34" charset="0"/>
              </a:rPr>
              <a:t>λ</a:t>
            </a:r>
            <a:r>
              <a:rPr lang="en-US" altLang="zh-CN" sz="2800" dirty="0" smtClean="0">
                <a:latin typeface="Arial" panose="020B0604020202020204" pitchFamily="34" charset="0"/>
              </a:rPr>
              <a:t> &lt;= 0.1 Å </a:t>
            </a:r>
          </a:p>
          <a:p>
            <a:pPr eaLnBrk="1" hangingPunct="1"/>
            <a:r>
              <a:rPr lang="en-US" altLang="zh-CN" sz="2800" dirty="0" smtClean="0">
                <a:latin typeface="Arial" panose="020B0604020202020204" pitchFamily="34" charset="0"/>
              </a:rPr>
              <a:t>X</a:t>
            </a:r>
            <a:r>
              <a:rPr lang="zh-CN" altLang="en-US" sz="2800" dirty="0" smtClean="0">
                <a:latin typeface="Arial" panose="020B0604020202020204" pitchFamily="34" charset="0"/>
              </a:rPr>
              <a:t>射线：</a:t>
            </a:r>
            <a:r>
              <a:rPr lang="en-US" altLang="zh-CN" sz="2800" dirty="0" smtClean="0">
                <a:latin typeface="Arial" panose="020B0604020202020204" pitchFamily="34" charset="0"/>
              </a:rPr>
              <a:t>                    = 0.1-100 Å</a:t>
            </a:r>
          </a:p>
          <a:p>
            <a:pPr eaLnBrk="1" hangingPunct="1"/>
            <a:r>
              <a:rPr lang="zh-CN" altLang="en-US" sz="2800" dirty="0" smtClean="0">
                <a:latin typeface="Arial" panose="020B0604020202020204" pitchFamily="34" charset="0"/>
              </a:rPr>
              <a:t>紫外线：                   </a:t>
            </a:r>
            <a:r>
              <a:rPr lang="en-US" altLang="zh-CN" sz="2800" dirty="0" smtClean="0">
                <a:latin typeface="Arial" panose="020B0604020202020204" pitchFamily="34" charset="0"/>
              </a:rPr>
              <a:t>= 100 - 4000 Å</a:t>
            </a:r>
          </a:p>
          <a:p>
            <a:pPr eaLnBrk="1" hangingPunct="1"/>
            <a:r>
              <a:rPr lang="zh-CN" altLang="en-US" sz="2800" dirty="0" smtClean="0">
                <a:latin typeface="Arial" panose="020B0604020202020204" pitchFamily="34" charset="0"/>
              </a:rPr>
              <a:t>可见光：</a:t>
            </a:r>
            <a:r>
              <a:rPr lang="en-US" altLang="zh-CN" sz="2800" dirty="0" smtClean="0">
                <a:latin typeface="Arial" panose="020B0604020202020204" pitchFamily="34" charset="0"/>
              </a:rPr>
              <a:t>                   = 4000 – 7000 Å</a:t>
            </a:r>
          </a:p>
          <a:p>
            <a:pPr eaLnBrk="1" hangingPunct="1"/>
            <a:r>
              <a:rPr lang="zh-CN" altLang="en-US" sz="2800" dirty="0" smtClean="0">
                <a:latin typeface="Arial" panose="020B0604020202020204" pitchFamily="34" charset="0"/>
              </a:rPr>
              <a:t>红外线：                   </a:t>
            </a:r>
            <a:r>
              <a:rPr lang="en-US" altLang="zh-CN" sz="2800" dirty="0" smtClean="0">
                <a:latin typeface="Arial" panose="020B0604020202020204" pitchFamily="34" charset="0"/>
              </a:rPr>
              <a:t>= 7000Å - 1 mm</a:t>
            </a:r>
          </a:p>
          <a:p>
            <a:pPr eaLnBrk="1" hangingPunct="1"/>
            <a:r>
              <a:rPr lang="zh-CN" altLang="en-US" sz="2800" dirty="0" smtClean="0">
                <a:latin typeface="Arial" panose="020B0604020202020204" pitchFamily="34" charset="0"/>
              </a:rPr>
              <a:t>射电波</a:t>
            </a:r>
            <a:r>
              <a:rPr lang="en-US" altLang="zh-CN" sz="2800" dirty="0" smtClean="0">
                <a:latin typeface="Arial" panose="020B0604020202020204" pitchFamily="34" charset="0"/>
              </a:rPr>
              <a:t>:                      = 1 mm – 10 km </a:t>
            </a:r>
            <a:r>
              <a:rPr lang="zh-CN" altLang="en-US" sz="2800" dirty="0" smtClean="0">
                <a:latin typeface="Arial" panose="020B0604020202020204" pitchFamily="34" charset="0"/>
              </a:rPr>
              <a:t>更长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800" dirty="0" smtClean="0">
              <a:solidFill>
                <a:srgbClr val="00FF00"/>
              </a:solidFill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Arial" panose="020B0604020202020204" pitchFamily="34" charset="0"/>
              </a:rPr>
              <a:t>没有定性的差别：均由相同的麦克斯韦方程组描述</a:t>
            </a:r>
            <a:endParaRPr lang="en-US" altLang="zh-CN" sz="2800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Arial" panose="020B0604020202020204" pitchFamily="34" charset="0"/>
              </a:rPr>
              <a:t>只有定量的差别：波长、频率、能量</a:t>
            </a:r>
            <a:r>
              <a:rPr lang="en-US" altLang="zh-CN" sz="2800" dirty="0" smtClean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CN" altLang="en-US" sz="2800" dirty="0" smtClean="0">
                <a:latin typeface="Arial" panose="020B0604020202020204" pitchFamily="34" charset="0"/>
              </a:rPr>
              <a:t>探测技术很不同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Arial" panose="020B0604020202020204" pitchFamily="34" charset="0"/>
              </a:rPr>
              <a:t>人眼仅能感知极小波长范围</a:t>
            </a:r>
            <a:r>
              <a:rPr lang="en-US" altLang="zh-CN" sz="2800" dirty="0" smtClean="0">
                <a:latin typeface="Arial" panose="020B0604020202020204" pitchFamily="34" charset="0"/>
              </a:rPr>
              <a:t>(4000-7000Å)</a:t>
            </a:r>
            <a:r>
              <a:rPr lang="zh-CN" altLang="en-US" sz="2800" dirty="0" smtClean="0">
                <a:latin typeface="Arial" panose="020B0604020202020204" pitchFamily="34" charset="0"/>
              </a:rPr>
              <a:t>的电磁波</a:t>
            </a:r>
            <a:r>
              <a:rPr lang="en-US" altLang="zh-CN" sz="2800" dirty="0" smtClean="0">
                <a:latin typeface="Arial" panose="020B0604020202020204" pitchFamily="34" charset="0"/>
              </a:rPr>
              <a:t>!</a:t>
            </a:r>
            <a:endParaRPr lang="zh-CN" altLang="en-US" sz="28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0" dirty="0" smtClean="0"/>
              <a:t>电磁辐射的传播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776"/>
            <a:ext cx="8763000" cy="497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电磁波可在真空中传播 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所有电磁辐射在真空中的传播速度相同，即光速，与波长（</a:t>
            </a:r>
            <a:r>
              <a:rPr lang="en-US" altLang="zh-CN" dirty="0" smtClean="0">
                <a:latin typeface="Arial" panose="020B0604020202020204" pitchFamily="34" charset="0"/>
              </a:rPr>
              <a:t>λ</a:t>
            </a:r>
            <a:r>
              <a:rPr lang="zh-CN" altLang="en-US" dirty="0" smtClean="0">
                <a:latin typeface="Arial" panose="020B0604020202020204" pitchFamily="34" charset="0"/>
              </a:rPr>
              <a:t>）或频率（</a:t>
            </a:r>
            <a:r>
              <a:rPr lang="en-US" altLang="zh-CN" sz="3600" dirty="0" smtClean="0">
                <a:latin typeface="Arial" panose="020B0604020202020204" pitchFamily="34" charset="0"/>
              </a:rPr>
              <a:t>ν</a:t>
            </a:r>
            <a:r>
              <a:rPr lang="zh-CN" altLang="en-US" sz="3600" dirty="0">
                <a:latin typeface="Arial" panose="020B0604020202020204" pitchFamily="34" charset="0"/>
              </a:rPr>
              <a:t>或</a:t>
            </a:r>
            <a:r>
              <a:rPr lang="en-US" altLang="zh-CN" sz="3600" i="1" dirty="0" smtClean="0">
                <a:latin typeface="Arial" panose="020B0604020202020204" pitchFamily="34" charset="0"/>
              </a:rPr>
              <a:t>f</a:t>
            </a:r>
            <a:r>
              <a:rPr lang="zh-CN" altLang="en-US" sz="3600" dirty="0" smtClean="0">
                <a:latin typeface="Arial" panose="020B0604020202020204" pitchFamily="34" charset="0"/>
              </a:rPr>
              <a:t>）无关</a:t>
            </a:r>
            <a:endParaRPr lang="zh-CN" altLang="en-US" dirty="0" smtClean="0"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</a:rPr>
              <a:t>传播速度在玻璃、水等介质中降低</a:t>
            </a:r>
          </a:p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光速不变</a:t>
            </a:r>
            <a:r>
              <a:rPr lang="zh-CN" altLang="en-US" dirty="0" smtClean="0">
                <a:latin typeface="Arial" panose="020B0604020202020204" pitchFamily="34" charset="0"/>
              </a:rPr>
              <a:t>：测量光速与测量者和光源之间的相对速度无关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7038" y="168226"/>
            <a:ext cx="8534400" cy="685800"/>
          </a:xfrm>
        </p:spPr>
        <p:txBody>
          <a:bodyPr/>
          <a:lstStyle/>
          <a:p>
            <a:pPr eaLnBrk="1" hangingPunct="1"/>
            <a:r>
              <a:rPr lang="zh-CN" altLang="en-US" sz="3200" b="0" dirty="0" smtClean="0"/>
              <a:t>电磁辐射的波粒二象性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036" y="854026"/>
            <a:ext cx="8633402" cy="5599310"/>
          </a:xfrm>
          <a:noFill/>
        </p:spPr>
        <p:txBody>
          <a:bodyPr/>
          <a:lstStyle/>
          <a:p>
            <a:pPr eaLnBrk="1" hangingPunct="1"/>
            <a:r>
              <a:rPr lang="zh-CN" altLang="en-US" dirty="0" smtClean="0"/>
              <a:t>光子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—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zh-CN" altLang="en-US" dirty="0" smtClean="0"/>
              <a:t>光的粒子性</a:t>
            </a:r>
            <a:endParaRPr lang="en-US" altLang="zh-CN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endParaRPr lang="zh-CN" altLang="en-US" dirty="0" smtClean="0"/>
          </a:p>
          <a:p>
            <a:pPr marL="0" indent="0" eaLnBrk="1" hangingPunct="1">
              <a:buNone/>
            </a:pPr>
            <a:endParaRPr lang="zh-CN" altLang="en-US" dirty="0" smtClean="0">
              <a:solidFill>
                <a:srgbClr val="00FF00"/>
              </a:solidFill>
            </a:endParaRPr>
          </a:p>
          <a:p>
            <a:pPr eaLnBrk="1" hangingPunct="1"/>
            <a:r>
              <a:rPr lang="zh-CN" altLang="en-US" dirty="0" smtClean="0"/>
              <a:t>光子无质量，但有能量。光子能量越高，则其对应的电磁波的频率越高、波长越短：</a:t>
            </a:r>
            <a:endParaRPr lang="en-US" altLang="zh-CN" dirty="0" smtClean="0"/>
          </a:p>
          <a:p>
            <a:pPr eaLnBrk="1" hangingPunct="1"/>
            <a:endParaRPr lang="en-US" altLang="zh-CN" dirty="0" smtClean="0">
              <a:solidFill>
                <a:srgbClr val="00FF00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00FF00"/>
              </a:solidFill>
            </a:endParaRPr>
          </a:p>
          <a:p>
            <a:pPr eaLnBrk="1" hangingPunct="1"/>
            <a:r>
              <a:rPr lang="zh-CN" altLang="en-US" dirty="0" smtClean="0"/>
              <a:t>相同波长的光子的集合就构成特定波长的电磁波（</a:t>
            </a:r>
            <a:r>
              <a:rPr lang="en-US" altLang="zh-CN" dirty="0" smtClean="0"/>
              <a:t>=</a:t>
            </a:r>
            <a:r>
              <a:rPr lang="zh-CN" altLang="en-US" dirty="0" smtClean="0"/>
              <a:t>电磁波的振幅</a:t>
            </a:r>
            <a:r>
              <a:rPr lang="en-US" altLang="zh-CN" dirty="0" smtClean="0"/>
              <a:t>=</a:t>
            </a:r>
            <a:r>
              <a:rPr lang="zh-CN" altLang="en-US" dirty="0" smtClean="0"/>
              <a:t>光强）</a:t>
            </a: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266762"/>
              </p:ext>
            </p:extLst>
          </p:nvPr>
        </p:nvGraphicFramePr>
        <p:xfrm>
          <a:off x="755576" y="4509120"/>
          <a:ext cx="6401718" cy="819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0" name="Equation" r:id="rId4" imgW="1586811" imgH="203112" progId="Equation.3">
                  <p:embed/>
                </p:oleObj>
              </mc:Choice>
              <mc:Fallback>
                <p:oleObj name="Equation" r:id="rId4" imgW="1586811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509120"/>
                        <a:ext cx="6401718" cy="819798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7" name="Picture 5" descr="emwvp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63" y="1124744"/>
            <a:ext cx="4152275" cy="17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b="0" dirty="0" smtClean="0"/>
              <a:t>2。黑体辐射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801" y="1412776"/>
            <a:ext cx="4956287" cy="1800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加热物体：低温红外线；</a:t>
            </a:r>
            <a:endParaRPr lang="en-US" altLang="zh-CN" dirty="0" smtClean="0"/>
          </a:p>
          <a:p>
            <a:pPr marL="0" indent="0" eaLnBrk="1" hangingPunct="1">
              <a:buNone/>
            </a:pPr>
            <a:r>
              <a:rPr lang="zh-CN" altLang="en-US" dirty="0" smtClean="0"/>
              <a:t>温度升高 </a:t>
            </a:r>
            <a:r>
              <a:rPr lang="zh-CN" altLang="en-US" dirty="0" smtClean="0">
                <a:sym typeface="Wingdings" panose="05000000000000000000" pitchFamily="2" charset="2"/>
              </a:rPr>
              <a:t> 红光  黄光  白光  蓝光</a:t>
            </a:r>
            <a:endParaRPr lang="en-US" altLang="zh-CN" dirty="0" smtClean="0">
              <a:sym typeface="Wingdings" panose="05000000000000000000" pitchFamily="2" charset="2"/>
            </a:endParaRPr>
          </a:p>
        </p:txBody>
      </p:sp>
      <p:pic>
        <p:nvPicPr>
          <p:cNvPr id="48132" name="Picture 4" descr="g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9" y="3752179"/>
            <a:ext cx="8639175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104709"/>
            <a:ext cx="3500380" cy="26274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sz="4000" b="0" dirty="0" smtClean="0"/>
              <a:t>黑体（普朗克）辐射谱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628800"/>
            <a:ext cx="3455987" cy="4464496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黑体</a:t>
            </a:r>
            <a:r>
              <a:rPr lang="zh-CN" altLang="en-US" dirty="0" smtClean="0">
                <a:latin typeface="Arial Narrow" panose="020B0606020202030204" pitchFamily="34" charset="0"/>
              </a:rPr>
              <a:t>：因为有温度而辐射的物体</a:t>
            </a:r>
            <a:endParaRPr lang="en-US" altLang="zh-CN" dirty="0" smtClean="0">
              <a:latin typeface="Arial Narrow" panose="020B0606020202030204" pitchFamily="34" charset="0"/>
            </a:endParaRPr>
          </a:p>
          <a:p>
            <a:endParaRPr lang="en-US" altLang="zh-CN" dirty="0" smtClean="0">
              <a:latin typeface="Arial Narrow" panose="020B0606020202030204" pitchFamily="34" charset="0"/>
            </a:endParaRPr>
          </a:p>
          <a:p>
            <a:r>
              <a:rPr lang="zh-CN" altLang="en-US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黑体辐射</a:t>
            </a:r>
            <a:r>
              <a:rPr lang="zh-CN" altLang="en-US" dirty="0" smtClean="0">
                <a:latin typeface="Arial Narrow" panose="020B0606020202030204" pitchFamily="34" charset="0"/>
              </a:rPr>
              <a:t>的性质仅与物体（如恒星</a:t>
            </a:r>
            <a:r>
              <a:rPr lang="zh-CN" altLang="en-US" dirty="0">
                <a:latin typeface="Arial Narrow" panose="020B0606020202030204" pitchFamily="34" charset="0"/>
              </a:rPr>
              <a:t>）</a:t>
            </a:r>
            <a:r>
              <a:rPr lang="zh-CN" altLang="en-US" dirty="0" smtClean="0">
                <a:latin typeface="Arial Narrow" panose="020B0606020202030204" pitchFamily="34" charset="0"/>
              </a:rPr>
              <a:t>的表面温度有关，也称</a:t>
            </a:r>
            <a:r>
              <a:rPr lang="zh-CN" altLang="en-US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热辐射</a:t>
            </a:r>
            <a:endParaRPr lang="zh-CN" altLang="en-US" dirty="0" smtClean="0">
              <a:latin typeface="Arial Narrow" panose="020B0606020202030204" pitchFamily="34" charset="0"/>
            </a:endParaRPr>
          </a:p>
        </p:txBody>
      </p:sp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6488" y="1125538"/>
            <a:ext cx="5497512" cy="53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圆角矩形 1"/>
          <p:cNvSpPr/>
          <p:nvPr/>
        </p:nvSpPr>
        <p:spPr bwMode="auto">
          <a:xfrm>
            <a:off x="6952126" y="2193295"/>
            <a:ext cx="1296144" cy="44361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6948264" y="2780928"/>
            <a:ext cx="1296144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" name="矩形 4"/>
          <p:cNvSpPr/>
          <p:nvPr/>
        </p:nvSpPr>
        <p:spPr bwMode="auto">
          <a:xfrm>
            <a:off x="6948264" y="3068960"/>
            <a:ext cx="1728192" cy="576064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5275312" cy="762000"/>
          </a:xfrm>
        </p:spPr>
        <p:txBody>
          <a:bodyPr/>
          <a:lstStyle/>
          <a:p>
            <a:pPr algn="l" eaLnBrk="1" hangingPunct="1"/>
            <a:r>
              <a:rPr lang="zh-CN" altLang="en-US" sz="4000" b="0" dirty="0" smtClean="0"/>
              <a:t>维恩位移定律</a:t>
            </a:r>
            <a:endParaRPr lang="zh-CN" altLang="en-US" sz="4000" dirty="0" smtClean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5229199"/>
            <a:ext cx="8723313" cy="99062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温度降低，黑体谱的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峰值</a:t>
            </a:r>
            <a:r>
              <a:rPr lang="zh-CN" altLang="en-US" dirty="0" smtClean="0">
                <a:latin typeface="Arial" panose="020B0604020202020204" pitchFamily="34" charset="0"/>
              </a:rPr>
              <a:t>向长波方向移动（反比于温度）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  <p:pic>
        <p:nvPicPr>
          <p:cNvPr id="54276" name="Picture 4" descr="wienS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6"/>
          <a:stretch>
            <a:fillRect/>
          </a:stretch>
        </p:blipFill>
        <p:spPr bwMode="auto">
          <a:xfrm>
            <a:off x="179512" y="1224967"/>
            <a:ext cx="5749925" cy="22801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5" descr="emabspect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4" b="59058"/>
          <a:stretch>
            <a:fillRect/>
          </a:stretch>
        </p:blipFill>
        <p:spPr bwMode="auto">
          <a:xfrm>
            <a:off x="5796909" y="125412"/>
            <a:ext cx="3211512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Line 6"/>
          <p:cNvSpPr>
            <a:spLocks noChangeShapeType="1"/>
          </p:cNvSpPr>
          <p:nvPr/>
        </p:nvSpPr>
        <p:spPr bwMode="auto">
          <a:xfrm flipV="1">
            <a:off x="3779912" y="404664"/>
            <a:ext cx="2952328" cy="1584176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8922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61274" y="4025612"/>
            <a:ext cx="4643437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太阳的表面温度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68760"/>
            <a:ext cx="8561388" cy="12241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测量太阳的辐射能谱，近似为黑体谱，可得</a:t>
            </a:r>
            <a:r>
              <a:rPr lang="zh-CN" altLang="en-US" dirty="0" smtClean="0">
                <a:solidFill>
                  <a:srgbClr val="FFFF00"/>
                </a:solidFill>
              </a:rPr>
              <a:t>太阳光谱峰值波长 </a:t>
            </a:r>
            <a:r>
              <a:rPr lang="en-US" altLang="zh-CN" dirty="0">
                <a:solidFill>
                  <a:srgbClr val="FFFF00"/>
                </a:solidFill>
                <a:latin typeface="+mj-lt"/>
              </a:rPr>
              <a:t>~</a:t>
            </a:r>
            <a:r>
              <a:rPr lang="en-US" altLang="zh-CN" dirty="0" smtClean="0">
                <a:solidFill>
                  <a:srgbClr val="FFFF00"/>
                </a:solidFill>
              </a:rPr>
              <a:t> 500nm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990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1411" y="2966789"/>
            <a:ext cx="4249737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90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315" y="4653136"/>
            <a:ext cx="7955930" cy="126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b="0" dirty="0" smtClean="0"/>
              <a:t>恒星颜色              恒星表面温度</a:t>
            </a:r>
          </a:p>
        </p:txBody>
      </p:sp>
      <p:pic>
        <p:nvPicPr>
          <p:cNvPr id="60419" name="Picture 3" descr="proxima_cen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268413"/>
            <a:ext cx="6492875" cy="5191125"/>
          </a:xfrm>
          <a:noFill/>
        </p:spPr>
      </p:pic>
      <p:sp>
        <p:nvSpPr>
          <p:cNvPr id="60420" name="AutoShape 8"/>
          <p:cNvSpPr>
            <a:spLocks noChangeArrowheads="1"/>
          </p:cNvSpPr>
          <p:nvPr/>
        </p:nvSpPr>
        <p:spPr bwMode="auto">
          <a:xfrm>
            <a:off x="3508375" y="476250"/>
            <a:ext cx="1069975" cy="342900"/>
          </a:xfrm>
          <a:prstGeom prst="leftRightArrow">
            <a:avLst>
              <a:gd name="adj1" fmla="val 50000"/>
              <a:gd name="adj2" fmla="val 62407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838200"/>
            <a:ext cx="7772400" cy="1447800"/>
          </a:xfrm>
        </p:spPr>
        <p:txBody>
          <a:bodyPr/>
          <a:lstStyle/>
          <a:p>
            <a:pPr algn="l" eaLnBrk="1" hangingPunct="1"/>
            <a:r>
              <a:rPr lang="zh-CN" altLang="en-US" sz="8000" smtClean="0"/>
              <a:t>天文学导论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2420938"/>
            <a:ext cx="7924800" cy="25908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6000" b="1" dirty="0" smtClean="0">
                <a:solidFill>
                  <a:srgbClr val="00FF00"/>
                </a:solidFill>
              </a:rPr>
              <a:t>第</a:t>
            </a:r>
            <a:r>
              <a:rPr lang="en-US" altLang="zh-CN" sz="6000" b="1" dirty="0" smtClean="0">
                <a:solidFill>
                  <a:srgbClr val="00FF00"/>
                </a:solidFill>
                <a:latin typeface="Arial" panose="020B0604020202020204" pitchFamily="34" charset="0"/>
              </a:rPr>
              <a:t>3</a:t>
            </a:r>
            <a:r>
              <a:rPr lang="zh-CN" altLang="en-US" sz="6000" b="1" dirty="0" smtClean="0">
                <a:solidFill>
                  <a:srgbClr val="00FF00"/>
                </a:solidFill>
              </a:rPr>
              <a:t>讲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6000" b="1" dirty="0" smtClean="0"/>
              <a:t>辐射与天文望远镜</a:t>
            </a:r>
            <a:endParaRPr lang="zh-CN" altLang="en-US" sz="6000" dirty="0" smtClean="0"/>
          </a:p>
        </p:txBody>
      </p:sp>
      <p:pic>
        <p:nvPicPr>
          <p:cNvPr id="18436" name="Picture 4" descr="4_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0"/>
            <a:ext cx="3427412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b="0" dirty="0" smtClean="0"/>
              <a:t>斯忒藩</a:t>
            </a:r>
            <a:r>
              <a:rPr lang="en-US" altLang="zh-CN" sz="4000" b="0" dirty="0" smtClean="0"/>
              <a:t>-</a:t>
            </a:r>
            <a:r>
              <a:rPr lang="zh-CN" altLang="en-US" sz="4000" b="0" dirty="0" smtClean="0"/>
              <a:t>玻耳兹曼定律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65225"/>
            <a:ext cx="8505825" cy="1183655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单位时间单位面积，黑体的辐射能量正比于其表面温度的</a:t>
            </a:r>
            <a:r>
              <a:rPr lang="en-US" altLang="zh-CN" dirty="0" smtClean="0">
                <a:latin typeface="Arial" panose="020B0604020202020204" pitchFamily="34" charset="0"/>
              </a:rPr>
              <a:t>4</a:t>
            </a:r>
            <a:r>
              <a:rPr lang="zh-CN" altLang="en-US" dirty="0" smtClean="0">
                <a:latin typeface="Arial" panose="020B0604020202020204" pitchFamily="34" charset="0"/>
              </a:rPr>
              <a:t>次方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0" indent="0" eaLnBrk="1" hangingPunct="1">
              <a:buNone/>
            </a:pPr>
            <a:endParaRPr lang="en-US" altLang="zh-CN" dirty="0" smtClean="0">
              <a:latin typeface="Arial" panose="020B0604020202020204" pitchFamily="34" charset="0"/>
            </a:endParaRPr>
          </a:p>
          <a:p>
            <a:pPr marL="0" indent="0" eaLnBrk="1" hangingPunct="1">
              <a:buNone/>
            </a:pP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                           (blue versus red object)</a:t>
            </a:r>
          </a:p>
        </p:txBody>
      </p:sp>
      <p:pic>
        <p:nvPicPr>
          <p:cNvPr id="61444" name="Picture 4" descr="wienS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60"/>
          <a:stretch>
            <a:fillRect/>
          </a:stretch>
        </p:blipFill>
        <p:spPr bwMode="auto">
          <a:xfrm>
            <a:off x="512256" y="2426134"/>
            <a:ext cx="8360765" cy="207803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Oval 5"/>
          <p:cNvSpPr>
            <a:spLocks noChangeArrowheads="1"/>
          </p:cNvSpPr>
          <p:nvPr/>
        </p:nvSpPr>
        <p:spPr bwMode="auto">
          <a:xfrm>
            <a:off x="6372200" y="5322164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1446" name="Oval 6"/>
          <p:cNvSpPr>
            <a:spLocks noChangeArrowheads="1"/>
          </p:cNvSpPr>
          <p:nvPr/>
        </p:nvSpPr>
        <p:spPr bwMode="auto">
          <a:xfrm>
            <a:off x="4648200" y="5292263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>
              <a:solidFill>
                <a:schemeClr val="accent2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graphicFrame>
        <p:nvGraphicFramePr>
          <p:cNvPr id="614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64805"/>
              </p:ext>
            </p:extLst>
          </p:nvPr>
        </p:nvGraphicFramePr>
        <p:xfrm>
          <a:off x="683568" y="5292263"/>
          <a:ext cx="324802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1" name="Equation" r:id="rId5" imgW="1040948" imgH="253890" progId="Equation.3">
                  <p:embed/>
                </p:oleObj>
              </mc:Choice>
              <mc:Fallback>
                <p:oleObj name="Equation" r:id="rId5" imgW="1040948" imgH="2538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292263"/>
                        <a:ext cx="3248025" cy="792162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8" name="Text Box 9"/>
          <p:cNvSpPr txBox="1">
            <a:spLocks noChangeArrowheads="1"/>
          </p:cNvSpPr>
          <p:nvPr/>
        </p:nvSpPr>
        <p:spPr bwMode="auto">
          <a:xfrm>
            <a:off x="5436096" y="3266872"/>
            <a:ext cx="2134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201613"/>
            <a:ext cx="8135938" cy="762000"/>
          </a:xfrm>
        </p:spPr>
        <p:txBody>
          <a:bodyPr/>
          <a:lstStyle/>
          <a:p>
            <a:pPr algn="ctr" eaLnBrk="1" hangingPunct="1"/>
            <a:r>
              <a:rPr lang="zh-CN" altLang="en-US" sz="4000" b="0" dirty="0" smtClean="0">
                <a:latin typeface="Arial" panose="020B0604020202020204" pitchFamily="34" charset="0"/>
              </a:rPr>
              <a:t>描述天体辐射的物理量</a:t>
            </a:r>
            <a:endParaRPr lang="en-US" altLang="zh-CN" sz="4000" b="0" dirty="0" smtClean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2888" y="920750"/>
            <a:ext cx="8210550" cy="43243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流量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zh-CN" altLang="zh-CN" dirty="0" smtClean="0">
                <a:latin typeface="Arial" panose="020B0604020202020204" pitchFamily="34" charset="0"/>
              </a:rPr>
              <a:t>flux </a:t>
            </a:r>
            <a:r>
              <a:rPr lang="zh-CN" altLang="en-US" dirty="0" smtClean="0">
                <a:latin typeface="Arial" panose="020B0604020202020204" pitchFamily="34" charset="0"/>
              </a:rPr>
              <a:t>（</a:t>
            </a:r>
            <a:r>
              <a:rPr lang="zh-CN" altLang="zh-CN" dirty="0" smtClean="0">
                <a:latin typeface="Arial" panose="020B0604020202020204" pitchFamily="34" charset="0"/>
              </a:rPr>
              <a:t>F</a:t>
            </a:r>
            <a:r>
              <a:rPr lang="zh-CN" altLang="en-US" dirty="0" smtClean="0">
                <a:latin typeface="Arial" panose="020B0604020202020204" pitchFamily="34" charset="0"/>
              </a:rPr>
              <a:t>）：一个天体单位时间从单位面积所辐射的能量（斯</a:t>
            </a:r>
            <a:r>
              <a:rPr lang="en-US" altLang="zh-CN" dirty="0" smtClean="0">
                <a:latin typeface="Arial" panose="020B0604020202020204" pitchFamily="34" charset="0"/>
              </a:rPr>
              <a:t>-</a:t>
            </a:r>
            <a:r>
              <a:rPr lang="zh-CN" altLang="en-US" dirty="0" smtClean="0">
                <a:latin typeface="Arial" panose="020B0604020202020204" pitchFamily="34" charset="0"/>
              </a:rPr>
              <a:t>玻定律）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光度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zh-CN" altLang="zh-CN" dirty="0" smtClean="0">
                <a:latin typeface="Arial" panose="020B0604020202020204" pitchFamily="34" charset="0"/>
              </a:rPr>
              <a:t>luminosity（L</a:t>
            </a:r>
            <a:r>
              <a:rPr lang="zh-CN" altLang="en-US" dirty="0">
                <a:latin typeface="Arial" panose="020B0604020202020204" pitchFamily="34" charset="0"/>
              </a:rPr>
              <a:t>；功率）</a:t>
            </a:r>
            <a:r>
              <a:rPr lang="zh-CN" altLang="en-US" dirty="0" smtClean="0">
                <a:latin typeface="Arial" panose="020B0604020202020204" pitchFamily="34" charset="0"/>
              </a:rPr>
              <a:t>：一个天体单位时间的总辐射能量 </a:t>
            </a:r>
            <a:r>
              <a:rPr lang="en-US" altLang="zh-CN" dirty="0" smtClean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latin typeface="Arial" panose="020B0604020202020204" pitchFamily="34" charset="0"/>
              </a:rPr>
              <a:t>天体的辐射本领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  <p:graphicFrame>
        <p:nvGraphicFramePr>
          <p:cNvPr id="63492" name="Object 7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1"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8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2" name="Equation" r:id="rId6" imgW="114151" imgH="215619" progId="Equation.3">
                  <p:embed/>
                </p:oleObj>
              </mc:Choice>
              <mc:Fallback>
                <p:oleObj name="Equation" r:id="rId6" imgW="114151" imgH="21561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9"/>
          <p:cNvGraphicFramePr>
            <a:graphicFrameLocks noChangeAspect="1"/>
          </p:cNvGraphicFramePr>
          <p:nvPr/>
        </p:nvGraphicFramePr>
        <p:xfrm>
          <a:off x="755650" y="5543550"/>
          <a:ext cx="456565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3" name="公式" r:id="rId7" imgW="1269449" imgH="215806" progId="Equation.3">
                  <p:embed/>
                </p:oleObj>
              </mc:Choice>
              <mc:Fallback>
                <p:oleObj name="公式" r:id="rId7" imgW="1269449" imgH="21580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543550"/>
                        <a:ext cx="4565650" cy="77470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11"/>
          <p:cNvGraphicFramePr>
            <a:graphicFrameLocks noChangeAspect="1"/>
          </p:cNvGraphicFramePr>
          <p:nvPr/>
        </p:nvGraphicFramePr>
        <p:xfrm>
          <a:off x="755650" y="4365625"/>
          <a:ext cx="5881688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84" name="Equation" r:id="rId9" imgW="1879600" imgH="266700" progId="Equation.3">
                  <p:embed/>
                </p:oleObj>
              </mc:Choice>
              <mc:Fallback>
                <p:oleObj name="Equation" r:id="rId9" imgW="1879600" imgH="2667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365625"/>
                        <a:ext cx="5881688" cy="835025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3053" name="Picture 1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27313" y="2205038"/>
            <a:ext cx="2160587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地球：</a:t>
            </a:r>
            <a:r>
              <a:rPr lang="en-US" altLang="zh-CN" sz="4400" b="0" dirty="0" smtClean="0"/>
              <a:t>R=6378km</a:t>
            </a:r>
            <a:r>
              <a:rPr lang="zh-CN" altLang="en-US" sz="4400" b="0" dirty="0" smtClean="0"/>
              <a:t>，表面</a:t>
            </a:r>
            <a:r>
              <a:rPr lang="en-US" altLang="zh-CN" sz="4400" b="0" dirty="0" smtClean="0"/>
              <a:t>T = 288K</a:t>
            </a:r>
            <a:endParaRPr lang="zh-CN" altLang="en-US" sz="4400" b="0" dirty="0" smtClean="0"/>
          </a:p>
        </p:txBody>
      </p:sp>
      <p:pic>
        <p:nvPicPr>
          <p:cNvPr id="296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4713287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69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4300" y="3860800"/>
            <a:ext cx="49847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0800"/>
            <a:ext cx="2835535" cy="21283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34324" y="5338544"/>
            <a:ext cx="143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100</a:t>
            </a:r>
            <a:r>
              <a:rPr lang="zh-CN" altLang="en-US" sz="3600" dirty="0" smtClean="0">
                <a:solidFill>
                  <a:srgbClr val="FF0000"/>
                </a:solidFill>
              </a:rPr>
              <a:t>瓦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0" dirty="0" smtClean="0"/>
              <a:t>天体的观测（视）亮度</a:t>
            </a:r>
            <a:endParaRPr lang="en-US" altLang="zh-CN" sz="4000" b="0" dirty="0" smtClean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24744"/>
            <a:ext cx="4705198" cy="538171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天体的辐射到达观测者时的强度和其到观测者距离的平方成反比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天体的观测</a:t>
            </a:r>
            <a:r>
              <a:rPr lang="zh-CN" altLang="en-US" dirty="0" smtClean="0">
                <a:solidFill>
                  <a:srgbClr val="FFFF00"/>
                </a:solidFill>
              </a:rPr>
              <a:t>亮度</a:t>
            </a:r>
            <a:r>
              <a:rPr lang="zh-CN" altLang="en-US" dirty="0"/>
              <a:t>：观测仪器单位面积单位时间所接收到的天体的辐射</a:t>
            </a:r>
            <a:r>
              <a:rPr lang="zh-CN" altLang="en-US" dirty="0" smtClean="0"/>
              <a:t>能量</a:t>
            </a:r>
            <a:endParaRPr lang="zh-CN" altLang="en-US" dirty="0"/>
          </a:p>
          <a:p>
            <a:pPr lvl="1"/>
            <a:r>
              <a:rPr lang="zh-CN" altLang="en-US" dirty="0"/>
              <a:t>与</a:t>
            </a:r>
            <a:r>
              <a:rPr lang="zh-CN" altLang="en-US" dirty="0" smtClean="0"/>
              <a:t>光度：</a:t>
            </a:r>
            <a:r>
              <a:rPr lang="zh-CN" altLang="en-US" dirty="0"/>
              <a:t>正比</a:t>
            </a:r>
          </a:p>
          <a:p>
            <a:pPr lvl="1"/>
            <a:r>
              <a:rPr lang="zh-CN" altLang="en-US" dirty="0"/>
              <a:t>与天体</a:t>
            </a:r>
            <a:r>
              <a:rPr lang="zh-CN" altLang="en-US" dirty="0" smtClean="0"/>
              <a:t>距离：</a:t>
            </a:r>
            <a:r>
              <a:rPr lang="zh-CN" altLang="en-US" dirty="0"/>
              <a:t>平方反比</a:t>
            </a:r>
          </a:p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</p:txBody>
      </p:sp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7141" y="1484784"/>
            <a:ext cx="4173283" cy="452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000" b="0" dirty="0" smtClean="0"/>
              <a:t>天体的观测亮度</a:t>
            </a:r>
            <a:r>
              <a:rPr lang="zh-CN" altLang="en-US" sz="4000" b="0" dirty="0"/>
              <a:t>、</a:t>
            </a:r>
            <a:r>
              <a:rPr lang="zh-CN" altLang="en-US" sz="4000" b="0" dirty="0" smtClean="0"/>
              <a:t>光度与距离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3501008"/>
            <a:ext cx="8763000" cy="2882330"/>
          </a:xfrm>
        </p:spPr>
        <p:txBody>
          <a:bodyPr/>
          <a:lstStyle/>
          <a:p>
            <a:r>
              <a:rPr lang="zh-CN" altLang="en-US" dirty="0" smtClean="0"/>
              <a:t>光度 </a:t>
            </a:r>
            <a:r>
              <a:rPr lang="en-US" altLang="zh-CN" dirty="0" smtClean="0"/>
              <a:t>= </a:t>
            </a:r>
            <a:r>
              <a:rPr lang="zh-CN" altLang="en-US" dirty="0" smtClean="0"/>
              <a:t>亮度 </a:t>
            </a:r>
            <a:r>
              <a:rPr lang="en-US" altLang="zh-CN" dirty="0" smtClean="0"/>
              <a:t>x 4π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距离</a:t>
            </a:r>
            <a:r>
              <a:rPr lang="zh-CN" altLang="en-US" baseline="30000" dirty="0" smtClean="0">
                <a:latin typeface="Arial" panose="020B0604020202020204" pitchFamily="34" charset="0"/>
              </a:rPr>
              <a:t>2 </a:t>
            </a:r>
            <a:endParaRPr lang="en-US" altLang="zh-CN" baseline="30000" dirty="0" smtClean="0">
              <a:latin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zh-CN" altLang="en-US" dirty="0"/>
              <a:t>测量天体距离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标准烛光</a:t>
            </a:r>
            <a:r>
              <a:rPr lang="zh-CN" altLang="en-US" dirty="0" smtClean="0"/>
              <a:t>原理：</a:t>
            </a:r>
            <a:r>
              <a:rPr lang="zh-CN" altLang="en-US" dirty="0" smtClean="0">
                <a:latin typeface="Arial" panose="020B0604020202020204" pitchFamily="34" charset="0"/>
              </a:rPr>
              <a:t>如果</a:t>
            </a:r>
            <a:r>
              <a:rPr lang="zh-CN" altLang="en-US" dirty="0">
                <a:latin typeface="Arial" panose="020B0604020202020204" pitchFamily="34" charset="0"/>
              </a:rPr>
              <a:t>（</a:t>
            </a:r>
            <a:r>
              <a:rPr lang="zh-CN" altLang="en-US" dirty="0">
                <a:solidFill>
                  <a:srgbClr val="00FF00"/>
                </a:solidFill>
                <a:latin typeface="Arial" panose="020B0604020202020204" pitchFamily="34" charset="0"/>
              </a:rPr>
              <a:t>如何</a:t>
            </a:r>
            <a:r>
              <a:rPr lang="zh-CN" altLang="en-US" dirty="0">
                <a:latin typeface="Arial" panose="020B0604020202020204" pitchFamily="34" charset="0"/>
              </a:rPr>
              <a:t>？）知道光度，根据测量到</a:t>
            </a:r>
            <a:r>
              <a:rPr lang="zh-CN" altLang="en-US" dirty="0" smtClean="0">
                <a:latin typeface="Arial" panose="020B0604020202020204" pitchFamily="34" charset="0"/>
              </a:rPr>
              <a:t>的</a:t>
            </a:r>
            <a:r>
              <a:rPr lang="zh-CN" altLang="en-US" dirty="0">
                <a:latin typeface="Arial" panose="020B0604020202020204" pitchFamily="34" charset="0"/>
              </a:rPr>
              <a:t>亮度</a:t>
            </a:r>
            <a:r>
              <a:rPr lang="zh-CN" altLang="en-US" dirty="0" smtClean="0">
                <a:latin typeface="Arial" panose="020B0604020202020204" pitchFamily="34" charset="0"/>
              </a:rPr>
              <a:t>，</a:t>
            </a:r>
            <a:r>
              <a:rPr lang="zh-CN" altLang="en-US" dirty="0">
                <a:latin typeface="Arial" panose="020B0604020202020204" pitchFamily="34" charset="0"/>
              </a:rPr>
              <a:t>便知天体的距离</a:t>
            </a:r>
          </a:p>
          <a:p>
            <a:endParaRPr lang="zh-CN" altLang="en-US" baseline="30000" dirty="0" smtClean="0">
              <a:latin typeface="Arial" panose="020B0604020202020204" pitchFamily="34" charset="0"/>
            </a:endParaRPr>
          </a:p>
        </p:txBody>
      </p:sp>
      <p:pic>
        <p:nvPicPr>
          <p:cNvPr id="2949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1029" y="1412776"/>
            <a:ext cx="7545742" cy="17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330200"/>
            <a:ext cx="8210550" cy="877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>
                <a:latin typeface="Arial Narrow" panose="020B0606020202030204" pitchFamily="34" charset="0"/>
              </a:rPr>
              <a:t>对半径为</a:t>
            </a:r>
            <a:r>
              <a:rPr lang="en-US" altLang="zh-CN" dirty="0" smtClean="0">
                <a:latin typeface="Arial Narrow" panose="020B0606020202030204" pitchFamily="34" charset="0"/>
              </a:rPr>
              <a:t>R</a:t>
            </a:r>
            <a:r>
              <a:rPr lang="zh-CN" altLang="en-US" dirty="0" smtClean="0">
                <a:latin typeface="Arial Narrow" panose="020B0606020202030204" pitchFamily="34" charset="0"/>
              </a:rPr>
              <a:t>的球体恒星：</a:t>
            </a:r>
          </a:p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</p:txBody>
      </p:sp>
      <p:graphicFrame>
        <p:nvGraphicFramePr>
          <p:cNvPr id="71684" name="Object 7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3"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8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4" name="Equation" r:id="rId6" imgW="114151" imgH="215619" progId="Equation.3">
                  <p:embed/>
                </p:oleObj>
              </mc:Choice>
              <mc:Fallback>
                <p:oleObj name="Equation" r:id="rId6" imgW="114151" imgH="21561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154165"/>
              </p:ext>
            </p:extLst>
          </p:nvPr>
        </p:nvGraphicFramePr>
        <p:xfrm>
          <a:off x="496309" y="1120414"/>
          <a:ext cx="3136900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5" name="Equation" r:id="rId7" imgW="837836" imgH="203112" progId="Equation.3">
                  <p:embed/>
                </p:oleObj>
              </mc:Choice>
              <mc:Fallback>
                <p:oleObj name="Equation" r:id="rId7" imgW="837836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309" y="1120414"/>
                        <a:ext cx="3136900" cy="760412"/>
                      </a:xfrm>
                      <a:prstGeom prst="rect">
                        <a:avLst/>
                      </a:prstGeom>
                      <a:solidFill>
                        <a:srgbClr val="CC00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9" name="Rectangle 16"/>
          <p:cNvSpPr>
            <a:spLocks noChangeArrowheads="1"/>
          </p:cNvSpPr>
          <p:nvPr/>
        </p:nvSpPr>
        <p:spPr bwMode="auto">
          <a:xfrm>
            <a:off x="3805990" y="1204551"/>
            <a:ext cx="3455987" cy="592138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= </a:t>
            </a:r>
            <a:r>
              <a:rPr lang="zh-CN" altLang="en-US" dirty="0">
                <a:latin typeface="Arial" panose="020B0604020202020204" pitchFamily="34" charset="0"/>
              </a:rPr>
              <a:t>亮度 </a:t>
            </a:r>
            <a:r>
              <a:rPr lang="en-US" altLang="zh-CN" dirty="0">
                <a:latin typeface="Arial" panose="020B0604020202020204" pitchFamily="34" charset="0"/>
              </a:rPr>
              <a:t>x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4</a:t>
            </a:r>
            <a:r>
              <a:rPr lang="el-GR" altLang="zh-CN" dirty="0">
                <a:latin typeface="Arial" panose="020B0604020202020204" pitchFamily="34" charset="0"/>
              </a:rPr>
              <a:t>π</a:t>
            </a:r>
            <a:r>
              <a:rPr lang="zh-CN" altLang="en-US" dirty="0">
                <a:latin typeface="Arial" panose="020B0604020202020204" pitchFamily="34" charset="0"/>
              </a:rPr>
              <a:t>距离</a:t>
            </a:r>
            <a:r>
              <a:rPr lang="zh-CN" altLang="en-US" baseline="30000" dirty="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  <a:r>
              <a:rPr lang="zh-CN" altLang="en-US" baseline="300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1688" name="右箭头 14"/>
          <p:cNvSpPr>
            <a:spLocks noChangeArrowheads="1"/>
          </p:cNvSpPr>
          <p:nvPr/>
        </p:nvSpPr>
        <p:spPr bwMode="auto">
          <a:xfrm>
            <a:off x="611560" y="2414097"/>
            <a:ext cx="691455" cy="256943"/>
          </a:xfrm>
          <a:prstGeom prst="rightArrow">
            <a:avLst>
              <a:gd name="adj1" fmla="val 50000"/>
              <a:gd name="adj2" fmla="val 5010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71689" name="TextBox 15"/>
          <p:cNvSpPr txBox="1">
            <a:spLocks noChangeArrowheads="1"/>
          </p:cNvSpPr>
          <p:nvPr/>
        </p:nvSpPr>
        <p:spPr bwMode="auto">
          <a:xfrm>
            <a:off x="1519039" y="2262865"/>
            <a:ext cx="1852551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FF00"/>
                </a:solidFill>
              </a:rPr>
              <a:t>恒星半径</a:t>
            </a:r>
          </a:p>
        </p:txBody>
      </p:sp>
      <p:pic>
        <p:nvPicPr>
          <p:cNvPr id="10" name="Picture 3" descr="proxima_ce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89" y="2095841"/>
            <a:ext cx="5590641" cy="4469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 smtClean="0"/>
              <a:t>3。原子与光谱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561388" cy="26543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天体的光谱通常不是连续的，其上叠加大量的吸收线和发射线，这是因为连续辐射通过气体（恒星大气</a:t>
            </a:r>
            <a:r>
              <a:rPr lang="zh-CN" altLang="en-US" dirty="0"/>
              <a:t>）时，</a:t>
            </a:r>
            <a:r>
              <a:rPr lang="zh-CN" altLang="en-US" dirty="0" smtClean="0"/>
              <a:t>其中的原子（分子）会吸收（激发）或发射（退激发）特定频率的光子，就形成了光谱中的吸收线或发射线</a:t>
            </a:r>
          </a:p>
        </p:txBody>
      </p:sp>
      <p:pic>
        <p:nvPicPr>
          <p:cNvPr id="77828" name="Picture 4" descr="absorp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644900"/>
            <a:ext cx="4343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5" descr="emis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644900"/>
            <a:ext cx="39624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76238"/>
            <a:ext cx="8664575" cy="762000"/>
          </a:xfrm>
        </p:spPr>
        <p:txBody>
          <a:bodyPr/>
          <a:lstStyle/>
          <a:p>
            <a:pPr eaLnBrk="1" hangingPunct="1"/>
            <a:r>
              <a:rPr lang="zh-CN" altLang="en-US" sz="4000" b="0" dirty="0" smtClean="0"/>
              <a:t>谱线代表原（分）子的“指纹”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71613"/>
            <a:ext cx="8763000" cy="49117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谱线：单一波长（频率、能量）的辐射</a:t>
            </a:r>
            <a:endParaRPr lang="en-US" altLang="zh-CN" dirty="0" smtClean="0">
              <a:latin typeface="Arial Narrow" panose="020B060602020203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 Narrow" panose="020B0606020202030204" pitchFamily="34" charset="0"/>
              </a:rPr>
              <a:t>实验室已知：每种物质（原子，分子）都吸收或发射表明自己特征的</a:t>
            </a:r>
            <a:r>
              <a:rPr lang="zh-CN" altLang="en-US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谱线系列</a:t>
            </a:r>
          </a:p>
          <a:p>
            <a:pPr eaLnBrk="1" hangingPunct="1"/>
            <a:r>
              <a:rPr lang="zh-CN" altLang="en-US" dirty="0" smtClean="0">
                <a:latin typeface="Arial Narrow" panose="020B0606020202030204" pitchFamily="34" charset="0"/>
              </a:rPr>
              <a:t>仔细分析恒星（气体）光谱中的谱线系列便可得知恒星表面（气体）物质的</a:t>
            </a:r>
            <a:r>
              <a:rPr lang="zh-CN" altLang="en-US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化学成分</a:t>
            </a:r>
          </a:p>
          <a:p>
            <a:pPr eaLnBrk="1" hangingPunct="1"/>
            <a:r>
              <a:rPr lang="zh-CN" altLang="en-US" dirty="0" smtClean="0">
                <a:latin typeface="Arial Narrow" panose="020B0606020202030204" pitchFamily="34" charset="0"/>
              </a:rPr>
              <a:t>为得到谱线的信息，需要分光术</a:t>
            </a:r>
            <a:r>
              <a:rPr lang="zh-CN" altLang="en-US" dirty="0" smtClean="0">
                <a:latin typeface="Arial Narrow" panose="020B0606020202030204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latin typeface="Arial Narrow" panose="020B0606020202030204" pitchFamily="34" charset="0"/>
                <a:ea typeface="宋体" panose="02010600030101010101" pitchFamily="2" charset="-122"/>
              </a:rPr>
              <a:t>– </a:t>
            </a:r>
            <a:r>
              <a:rPr lang="zh-CN" altLang="en-US" dirty="0" smtClean="0"/>
              <a:t>把辐射按照其波长分解开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谱分辨率</a:t>
            </a:r>
            <a:endParaRPr lang="zh-CN" altLang="en-US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sz="4000" b="0" dirty="0" smtClean="0"/>
              <a:t>玻尔的原子模型 </a:t>
            </a:r>
            <a:r>
              <a:rPr lang="en-US" altLang="zh-CN" sz="4000" b="0" dirty="0" smtClean="0"/>
              <a:t>(1913)</a:t>
            </a:r>
            <a:endParaRPr lang="zh-CN" altLang="en-US" sz="4000" b="0" dirty="0" smtClean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061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125538"/>
            <a:ext cx="3768725" cy="551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6181" name="Picture 4" descr="bohr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492375"/>
            <a:ext cx="3230562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5" descr="bohr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0"/>
            <a:ext cx="174466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7" name="Text Box 8"/>
          <p:cNvSpPr txBox="1">
            <a:spLocks noChangeArrowheads="1"/>
          </p:cNvSpPr>
          <p:nvPr/>
        </p:nvSpPr>
        <p:spPr bwMode="auto">
          <a:xfrm>
            <a:off x="7164388" y="1412875"/>
            <a:ext cx="1979612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Niels Bohr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(1885-1962) </a:t>
            </a:r>
            <a:endParaRPr lang="zh-CN" altLang="en-US" sz="2400" b="1">
              <a:solidFill>
                <a:srgbClr val="00FF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8" name="Text Box 9"/>
          <p:cNvSpPr txBox="1">
            <a:spLocks noChangeArrowheads="1"/>
          </p:cNvSpPr>
          <p:nvPr/>
        </p:nvSpPr>
        <p:spPr bwMode="auto">
          <a:xfrm>
            <a:off x="5219700" y="5805488"/>
            <a:ext cx="33131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b="1">
                <a:latin typeface="Arial" panose="020B0604020202020204" pitchFamily="34" charset="0"/>
              </a:rPr>
              <a:t>“太阳系模型</a:t>
            </a:r>
            <a:r>
              <a:rPr lang="en-US" altLang="zh-CN" b="1">
                <a:latin typeface="Arial" panose="020B0604020202020204" pitchFamily="34" charset="0"/>
              </a:rPr>
              <a:t>”</a:t>
            </a:r>
            <a:r>
              <a:rPr lang="zh-CN" altLang="en-US" b="1">
                <a:latin typeface="Arial" panose="020B0604020202020204" pitchFamily="34" charset="0"/>
              </a:rPr>
              <a:t>？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b="0" dirty="0" smtClean="0"/>
              <a:t>电子云：概率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125538"/>
            <a:ext cx="3454400" cy="547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82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98305" y="1125538"/>
            <a:ext cx="4375808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本讲内容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696244" y="1268760"/>
            <a:ext cx="5903912" cy="4391694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3600" dirty="0" smtClean="0">
                <a:latin typeface="Arial" panose="020B0604020202020204" pitchFamily="34" charset="0"/>
              </a:rPr>
              <a:t>电磁（波）辐射</a:t>
            </a:r>
            <a:endParaRPr lang="en-US" altLang="zh-CN" sz="3600" dirty="0" smtClean="0">
              <a:latin typeface="Arial" panose="020B0604020202020204" pitchFamily="34" charset="0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3600" dirty="0" smtClean="0">
                <a:latin typeface="Arial" panose="020B0604020202020204" pitchFamily="34" charset="0"/>
              </a:rPr>
              <a:t>黑体辐射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3600" dirty="0" smtClean="0">
                <a:latin typeface="Arial" panose="020B0604020202020204" pitchFamily="34" charset="0"/>
              </a:rPr>
              <a:t>原子与谱线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3600" dirty="0" smtClean="0">
                <a:latin typeface="Arial" panose="020B0604020202020204" pitchFamily="34" charset="0"/>
              </a:rPr>
              <a:t>多普勒效应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3600" dirty="0" smtClean="0">
                <a:latin typeface="Arial" panose="020B0604020202020204" pitchFamily="34" charset="0"/>
              </a:rPr>
              <a:t>光学望远镜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3600" dirty="0" smtClean="0">
                <a:latin typeface="Arial" panose="020B0604020202020204" pitchFamily="34" charset="0"/>
              </a:rPr>
              <a:t>全波段与空间望远镜</a:t>
            </a:r>
            <a:endParaRPr lang="zh-CN" altLang="en-US" sz="3600" b="1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000" b="0" dirty="0" smtClean="0"/>
              <a:t>原子仅具有特定的、离散的能级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102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052513"/>
            <a:ext cx="59309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02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7763" y="1484313"/>
            <a:ext cx="27432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0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0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3600" b="0" dirty="0" smtClean="0"/>
              <a:t>原子能级决定其发射或吸收光子的波长</a:t>
            </a:r>
          </a:p>
        </p:txBody>
      </p:sp>
      <p:pic>
        <p:nvPicPr>
          <p:cNvPr id="312326" name="Picture 6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008063" y="1125538"/>
            <a:ext cx="7105650" cy="52578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发射线</a:t>
            </a:r>
          </a:p>
        </p:txBody>
      </p:sp>
      <p:pic>
        <p:nvPicPr>
          <p:cNvPr id="313348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403225" y="1462088"/>
            <a:ext cx="8313738" cy="45831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3133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8175" y="1196975"/>
            <a:ext cx="268922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33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80063" y="5589588"/>
            <a:ext cx="2778125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发射线</a:t>
            </a:r>
          </a:p>
        </p:txBody>
      </p:sp>
      <p:pic>
        <p:nvPicPr>
          <p:cNvPr id="315396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338432" y="1079306"/>
            <a:ext cx="8561388" cy="35563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315397" name="Text Box 5"/>
          <p:cNvSpPr txBox="1">
            <a:spLocks noChangeArrowheads="1"/>
          </p:cNvSpPr>
          <p:nvPr/>
        </p:nvSpPr>
        <p:spPr bwMode="auto">
          <a:xfrm>
            <a:off x="1043608" y="4724400"/>
            <a:ext cx="7632080" cy="186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3200" dirty="0" smtClean="0">
                <a:solidFill>
                  <a:schemeClr val="bg1"/>
                </a:solidFill>
                <a:ea typeface="黑体" panose="02010609060101010101" pitchFamily="49" charset="-122"/>
              </a:rPr>
              <a:t>原子被激发的途径：</a:t>
            </a:r>
          </a:p>
          <a:p>
            <a:pPr lvl="1">
              <a:spcBef>
                <a:spcPct val="50000"/>
              </a:spcBef>
              <a:buFontTx/>
              <a:buAutoNum type="arabicPeriod"/>
              <a:defRPr/>
            </a:pPr>
            <a:r>
              <a:rPr lang="zh-CN" altLang="en-US" sz="2800" dirty="0" smtClean="0">
                <a:solidFill>
                  <a:schemeClr val="bg1"/>
                </a:solidFill>
                <a:ea typeface="黑体" panose="02010609060101010101" pitchFamily="49" charset="-122"/>
              </a:rPr>
              <a:t>吸收光子能量</a:t>
            </a:r>
          </a:p>
          <a:p>
            <a:pPr lvl="1">
              <a:spcBef>
                <a:spcPct val="50000"/>
              </a:spcBef>
              <a:buFontTx/>
              <a:buAutoNum type="arabicPeriod"/>
              <a:defRPr/>
            </a:pPr>
            <a:r>
              <a:rPr lang="zh-CN" altLang="en-US" sz="2800" dirty="0" smtClean="0">
                <a:solidFill>
                  <a:schemeClr val="bg1"/>
                </a:solidFill>
                <a:ea typeface="黑体" panose="02010609060101010101" pitchFamily="49" charset="-122"/>
              </a:rPr>
              <a:t>与其它原子或电子碰撞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吸收线</a:t>
            </a:r>
          </a:p>
        </p:txBody>
      </p:sp>
      <p:pic>
        <p:nvPicPr>
          <p:cNvPr id="317445" name="Picture 5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763588" y="1216025"/>
            <a:ext cx="7594600" cy="50768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吸收线</a:t>
            </a:r>
          </a:p>
        </p:txBody>
      </p:sp>
      <p:pic>
        <p:nvPicPr>
          <p:cNvPr id="318468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271463" y="1125538"/>
            <a:ext cx="8578850" cy="52578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原子的发射线和吸收线系列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9"/>
            <a:ext cx="8763000" cy="115133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因为宇宙大部分物质是氢，所以氢原子的光谱特别重要（也最简单）</a:t>
            </a:r>
          </a:p>
        </p:txBody>
      </p:sp>
      <p:pic>
        <p:nvPicPr>
          <p:cNvPr id="102404" name="Picture 4" descr="h-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2428875"/>
            <a:ext cx="4389437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Text Box 6"/>
          <p:cNvSpPr txBox="1">
            <a:spLocks noChangeArrowheads="1"/>
          </p:cNvSpPr>
          <p:nvPr/>
        </p:nvSpPr>
        <p:spPr bwMode="auto">
          <a:xfrm>
            <a:off x="428625" y="2500313"/>
            <a:ext cx="3816350" cy="329247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457200" indent="-457200">
              <a:spcBef>
                <a:spcPct val="50000"/>
              </a:spcBef>
            </a:pPr>
            <a:r>
              <a:rPr lang="zh-CN" altLang="en-US" dirty="0" smtClean="0"/>
              <a:t>每</a:t>
            </a:r>
            <a:r>
              <a:rPr lang="zh-CN" altLang="en-US" dirty="0"/>
              <a:t>一个吸收线系列开始于一个特定能级</a:t>
            </a:r>
            <a:endParaRPr lang="en-US" altLang="zh-CN" dirty="0"/>
          </a:p>
          <a:p>
            <a:pPr marL="457200" indent="-457200">
              <a:spcBef>
                <a:spcPct val="50000"/>
              </a:spcBef>
            </a:pPr>
            <a:r>
              <a:rPr lang="zh-CN" altLang="en-US" dirty="0" smtClean="0"/>
              <a:t>每</a:t>
            </a:r>
            <a:r>
              <a:rPr lang="zh-CN" altLang="en-US" dirty="0"/>
              <a:t>一个发射线系列结束于一个特定能级</a:t>
            </a:r>
            <a:endParaRPr lang="en-US" altLang="zh-CN" dirty="0"/>
          </a:p>
        </p:txBody>
      </p:sp>
      <p:cxnSp>
        <p:nvCxnSpPr>
          <p:cNvPr id="102406" name="直接箭头连接符 9"/>
          <p:cNvCxnSpPr>
            <a:cxnSpLocks noChangeShapeType="1"/>
          </p:cNvCxnSpPr>
          <p:nvPr/>
        </p:nvCxnSpPr>
        <p:spPr bwMode="auto">
          <a:xfrm flipV="1">
            <a:off x="3924300" y="3933825"/>
            <a:ext cx="3168650" cy="107950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0" dirty="0" smtClean="0"/>
              <a:t>氢原子的谱线系列</a:t>
            </a:r>
            <a:r>
              <a:rPr lang="en-US" altLang="zh-CN" sz="4400" b="0" dirty="0" smtClean="0"/>
              <a:t> </a:t>
            </a:r>
            <a:endParaRPr lang="zh-CN" altLang="en-US" sz="4400" b="0" dirty="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587" y="1186859"/>
            <a:ext cx="8785225" cy="120558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莱曼线系：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 smtClean="0"/>
              <a:t>紫外波段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巴尔末线系：可见光波段</a:t>
            </a:r>
            <a:endParaRPr lang="zh-CN" altLang="en-US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4452" name="Picture 4" descr="balm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2436813"/>
            <a:ext cx="5715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2555875" y="5844308"/>
            <a:ext cx="4032250" cy="584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/>
              <a:t>氢原子的巴尔末线系</a:t>
            </a:r>
          </a:p>
        </p:txBody>
      </p:sp>
      <p:graphicFrame>
        <p:nvGraphicFramePr>
          <p:cNvPr id="1044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777878"/>
              </p:ext>
            </p:extLst>
          </p:nvPr>
        </p:nvGraphicFramePr>
        <p:xfrm>
          <a:off x="347390" y="4556616"/>
          <a:ext cx="75565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8" name="Equation" r:id="rId5" imgW="2489200" imgH="266700" progId="Equation.3">
                  <p:embed/>
                </p:oleObj>
              </mc:Choice>
              <mc:Fallback>
                <p:oleObj name="Equation" r:id="rId5" imgW="2489200" imgH="266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90" y="4556616"/>
                        <a:ext cx="7556500" cy="809625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6" name="Line 8"/>
          <p:cNvSpPr>
            <a:spLocks noChangeShapeType="1"/>
          </p:cNvSpPr>
          <p:nvPr/>
        </p:nvSpPr>
        <p:spPr bwMode="auto">
          <a:xfrm flipH="1">
            <a:off x="3995936" y="3642395"/>
            <a:ext cx="1584176" cy="869849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57" name="AutoShape 10"/>
          <p:cNvSpPr>
            <a:spLocks noChangeArrowheads="1"/>
          </p:cNvSpPr>
          <p:nvPr/>
        </p:nvSpPr>
        <p:spPr bwMode="auto">
          <a:xfrm>
            <a:off x="4283968" y="5086907"/>
            <a:ext cx="145479" cy="713029"/>
          </a:xfrm>
          <a:prstGeom prst="upArrow">
            <a:avLst>
              <a:gd name="adj1" fmla="val 50000"/>
              <a:gd name="adj2" fmla="val 628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3600" b="0" dirty="0" smtClean="0"/>
              <a:t>由谱线了解原子（分子）的种类与丰度</a:t>
            </a:r>
          </a:p>
        </p:txBody>
      </p:sp>
      <p:pic>
        <p:nvPicPr>
          <p:cNvPr id="320516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79388" y="1158875"/>
            <a:ext cx="8763000" cy="51911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0" dirty="0" smtClean="0"/>
              <a:t>光谱（谱线）比图像重要得多！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天体的图像</a:t>
            </a:r>
            <a:r>
              <a:rPr lang="en-US" altLang="zh-CN" dirty="0" smtClean="0"/>
              <a:t>+</a:t>
            </a:r>
            <a:r>
              <a:rPr lang="zh-CN" altLang="en-US" dirty="0" smtClean="0"/>
              <a:t>光谱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天体的温度、化学成分、运动速度和方向、密度</a:t>
            </a:r>
            <a:r>
              <a:rPr lang="en-US" altLang="zh-CN" dirty="0" smtClean="0">
                <a:latin typeface="Arial" panose="020B0604020202020204" pitchFamily="34" charset="0"/>
              </a:rPr>
              <a:t>……</a:t>
            </a:r>
            <a:endParaRPr lang="zh-CN" altLang="en-US" dirty="0" smtClean="0"/>
          </a:p>
        </p:txBody>
      </p:sp>
      <p:pic>
        <p:nvPicPr>
          <p:cNvPr id="146436" name="Picture 4" descr="bea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1" t="36084" r="42860" b="48277"/>
          <a:stretch>
            <a:fillRect/>
          </a:stretch>
        </p:blipFill>
        <p:spPr bwMode="auto">
          <a:xfrm>
            <a:off x="539750" y="2924175"/>
            <a:ext cx="1933575" cy="1622425"/>
          </a:xfrm>
          <a:prstGeom prst="rect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2484438" y="2997200"/>
            <a:ext cx="9921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8000">
                <a:solidFill>
                  <a:srgbClr val="FFCC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</a:p>
        </p:txBody>
      </p:sp>
      <p:pic>
        <p:nvPicPr>
          <p:cNvPr id="146438" name="Picture 6" descr="emabspect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9" b="58318"/>
          <a:stretch>
            <a:fillRect/>
          </a:stretch>
        </p:blipFill>
        <p:spPr bwMode="auto">
          <a:xfrm>
            <a:off x="3203575" y="2852738"/>
            <a:ext cx="2398713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9" name="Text Box 7"/>
          <p:cNvSpPr txBox="1">
            <a:spLocks noChangeArrowheads="1"/>
          </p:cNvSpPr>
          <p:nvPr/>
        </p:nvSpPr>
        <p:spPr bwMode="auto">
          <a:xfrm>
            <a:off x="6659563" y="3141663"/>
            <a:ext cx="2068512" cy="862012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4800" b="1">
                <a:solidFill>
                  <a:srgbClr val="00FF00"/>
                </a:solidFill>
                <a:latin typeface="Verdana" panose="020B0604030504040204" pitchFamily="34" charset="0"/>
              </a:rPr>
              <a:t>天文学</a:t>
            </a:r>
          </a:p>
        </p:txBody>
      </p:sp>
      <p:sp>
        <p:nvSpPr>
          <p:cNvPr id="146440" name="Text Box 8"/>
          <p:cNvSpPr txBox="1">
            <a:spLocks noChangeArrowheads="1"/>
          </p:cNvSpPr>
          <p:nvPr/>
        </p:nvSpPr>
        <p:spPr bwMode="auto">
          <a:xfrm>
            <a:off x="5795963" y="2924175"/>
            <a:ext cx="8064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8000">
                <a:solidFill>
                  <a:srgbClr val="FFCC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76375" y="4868863"/>
            <a:ext cx="3521075" cy="823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800" dirty="0">
                <a:solidFill>
                  <a:srgbClr val="FF0000"/>
                </a:solidFill>
                <a:latin typeface="+mj-lt"/>
              </a:rPr>
              <a:t>&lt;&lt;&lt;&lt;&lt;&lt;&lt;&lt;……</a:t>
            </a:r>
            <a:endParaRPr lang="zh-CN" altLang="en-US" sz="48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64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464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464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464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464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7" grpId="0"/>
      <p:bldP spid="146439" grpId="0" animBg="1"/>
      <p:bldP spid="146440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smtClean="0"/>
              <a:t>教材学习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Chapter 5:  Light</a:t>
            </a:r>
          </a:p>
          <a:p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Chapter 6:  The Tools of the Astronomer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原子的电离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1106488"/>
            <a:ext cx="8821737" cy="51911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电离</a:t>
            </a:r>
            <a:r>
              <a:rPr lang="zh-CN" altLang="en-US" dirty="0" smtClean="0">
                <a:latin typeface="Arial" panose="020B0604020202020204" pitchFamily="34" charset="0"/>
              </a:rPr>
              <a:t>即原子失去电子，把原子转变为带正电的离子，宇宙中常见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dirty="0" smtClean="0">
              <a:solidFill>
                <a:srgbClr val="FFFF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Notation for Degrees of Ionization</a:t>
            </a: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Suffix       Ionization                  Examples     Chemist's Notation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          Not ionized (neutral)      H I, He I               H, He</a:t>
            </a: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II        Singly ionized                 H II, He II             H</a:t>
            </a:r>
            <a:r>
              <a:rPr lang="en-US" altLang="zh-CN" sz="2400" baseline="30000" dirty="0" smtClean="0"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, He</a:t>
            </a:r>
            <a:r>
              <a:rPr lang="en-US" altLang="zh-CN" sz="2400" baseline="30000" dirty="0" smtClean="0"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III       Doubly ionized               He III, OIII           He</a:t>
            </a:r>
            <a:r>
              <a:rPr lang="en-US" altLang="zh-CN" sz="2400" baseline="30000" dirty="0" smtClean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++</a:t>
            </a:r>
            <a:r>
              <a:rPr lang="en-US" altLang="zh-CN" sz="2400" dirty="0" smtClean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O</a:t>
            </a:r>
            <a:r>
              <a:rPr lang="en-US" altLang="zh-CN" sz="2400" baseline="30000" dirty="0" smtClean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++</a:t>
            </a: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………………………………………………………………</a:t>
            </a: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</a:rPr>
              <a:t>………..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 II 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区</a:t>
            </a:r>
            <a:r>
              <a:rPr lang="zh-CN" altLang="en-US" dirty="0" smtClean="0">
                <a:latin typeface="Arial" panose="020B0604020202020204" pitchFamily="34" charset="0"/>
                <a:ea typeface="宋体" panose="02010600030101010101" pitchFamily="2" charset="-122"/>
              </a:rPr>
              <a:t> :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dirty="0" smtClean="0"/>
              <a:t>所有氢被邻近的炽热恒星的强烈（紫外）辐射所电离的区域</a:t>
            </a:r>
            <a:endParaRPr lang="zh-CN" altLang="en-US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endParaRPr lang="zh-CN" altLang="en-US" sz="4400" b="0" dirty="0" smtClean="0">
              <a:latin typeface="Arial" panose="020B0604020202020204" pitchFamily="34" charset="0"/>
            </a:endParaRP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884" y="647700"/>
            <a:ext cx="8763000" cy="244747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等离子体</a:t>
            </a:r>
            <a:r>
              <a:rPr lang="zh-CN" altLang="en-US" dirty="0" smtClean="0"/>
              <a:t>：气体云中的原子大部分完全被电离，宏观电中性，微观包含自由运动的离子和电子</a:t>
            </a:r>
          </a:p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宇宙中的大部分物质处于</a:t>
            </a:r>
            <a:r>
              <a:rPr lang="zh-CN" altLang="en-US" dirty="0" smtClean="0"/>
              <a:t>等离子体状态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</a:rPr>
              <a:t>恒星内部基本上是</a:t>
            </a:r>
            <a:r>
              <a:rPr lang="zh-CN" altLang="en-US" dirty="0" smtClean="0"/>
              <a:t>等离子体</a:t>
            </a:r>
          </a:p>
        </p:txBody>
      </p:sp>
      <p:pic>
        <p:nvPicPr>
          <p:cNvPr id="112644" name="Picture 4" descr="Plas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17032"/>
            <a:ext cx="327025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377031" y="692696"/>
            <a:ext cx="8534400" cy="685800"/>
          </a:xfrm>
        </p:spPr>
        <p:txBody>
          <a:bodyPr/>
          <a:lstStyle/>
          <a:p>
            <a:pPr algn="ctr" eaLnBrk="1" hangingPunct="1"/>
            <a:r>
              <a:rPr lang="en-US" altLang="zh-CN" sz="6000" dirty="0" smtClean="0"/>
              <a:t>4。</a:t>
            </a:r>
            <a:r>
              <a:rPr lang="zh-CN" altLang="en-US" sz="6000" dirty="0" smtClean="0"/>
              <a:t>多普勒效应</a:t>
            </a:r>
          </a:p>
        </p:txBody>
      </p:sp>
      <p:pic>
        <p:nvPicPr>
          <p:cNvPr id="113667" name="Picture 6" descr="doppl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916113"/>
            <a:ext cx="7056437" cy="442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303213"/>
            <a:ext cx="7773987" cy="625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多普勒效应 </a:t>
            </a:r>
            <a:r>
              <a:rPr lang="en-US" altLang="zh-CN" sz="4400" b="0" dirty="0" smtClean="0"/>
              <a:t>Doppler Effect </a:t>
            </a:r>
            <a:endParaRPr lang="zh-CN" altLang="en-US" sz="4400" b="0" dirty="0" smtClean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1628800"/>
            <a:ext cx="8763000" cy="4680520"/>
          </a:xfrm>
        </p:spPr>
        <p:txBody>
          <a:bodyPr/>
          <a:lstStyle/>
          <a:p>
            <a:pPr eaLnBrk="1" hangingPunct="1"/>
            <a:r>
              <a:rPr lang="zh-CN" altLang="en-US" dirty="0"/>
              <a:t>当辐射源靠近观测者时，观测者接收到的辐射频率大于辐射源的辐射频率（波长变短），</a:t>
            </a:r>
            <a:r>
              <a:rPr lang="zh-CN" altLang="en-US" dirty="0" smtClean="0"/>
              <a:t>称为</a:t>
            </a:r>
            <a:r>
              <a:rPr lang="zh-CN" altLang="en-US" dirty="0" smtClean="0">
                <a:solidFill>
                  <a:srgbClr val="FFFF00"/>
                </a:solidFill>
              </a:rPr>
              <a:t>兰移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eaLnBrk="1" hangingPunct="1"/>
            <a:endParaRPr lang="zh-CN" altLang="en-US" dirty="0" smtClean="0">
              <a:solidFill>
                <a:srgbClr val="FFFF00"/>
              </a:solidFill>
            </a:endParaRPr>
          </a:p>
          <a:p>
            <a:pPr eaLnBrk="1" hangingPunct="1"/>
            <a:r>
              <a:rPr lang="zh-CN" altLang="en-US" dirty="0" smtClean="0"/>
              <a:t>当辐射源远离观测者时，观测者接收到的辐射频率小于辐射源的辐射频率（波长变长），称为</a:t>
            </a:r>
            <a:r>
              <a:rPr lang="zh-CN" altLang="en-US" dirty="0" smtClean="0">
                <a:solidFill>
                  <a:srgbClr val="FFFF00"/>
                </a:solidFill>
              </a:rPr>
              <a:t>红移</a:t>
            </a:r>
            <a:endParaRPr lang="en-US" altLang="zh-CN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333375"/>
            <a:ext cx="7729537" cy="630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339752" y="4941168"/>
            <a:ext cx="4920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Times New Roman" charset="0"/>
              </a:rPr>
              <a:t>宇宙</a:t>
            </a:r>
            <a:r>
              <a:rPr lang="zh-CN" altLang="en-US" sz="3200" dirty="0" smtClean="0">
                <a:solidFill>
                  <a:srgbClr val="FF0000"/>
                </a:solidFill>
                <a:latin typeface="Times New Roman" charset="0"/>
              </a:rPr>
              <a:t>膨胀的表现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b="0" dirty="0" smtClean="0"/>
              <a:t>多普勒位（频）移仅由视向速度确定</a:t>
            </a:r>
            <a:endParaRPr lang="en-US" altLang="zh-CN" sz="4000" b="0" dirty="0" smtClean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在低速情况下：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00FF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>
              <a:solidFill>
                <a:srgbClr val="00FF00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 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        </a:t>
            </a:r>
            <a:r>
              <a:rPr lang="en-US" altLang="zh-CN" dirty="0" smtClean="0">
                <a:latin typeface="Arial" panose="020B0604020202020204" pitchFamily="34" charset="0"/>
              </a:rPr>
              <a:t>  v </a:t>
            </a:r>
            <a:r>
              <a:rPr lang="zh-CN" altLang="en-US" dirty="0" smtClean="0">
                <a:latin typeface="Arial" panose="020B0604020202020204" pitchFamily="34" charset="0"/>
              </a:rPr>
              <a:t>：辐射源的视</a:t>
            </a:r>
            <a:r>
              <a:rPr lang="en-US" altLang="zh-CN" dirty="0" smtClean="0">
                <a:latin typeface="Arial" panose="020B0604020202020204" pitchFamily="34" charset="0"/>
              </a:rPr>
              <a:t>[</a:t>
            </a:r>
            <a:r>
              <a:rPr lang="zh-CN" altLang="en-US" dirty="0" smtClean="0">
                <a:latin typeface="Arial" panose="020B0604020202020204" pitchFamily="34" charset="0"/>
              </a:rPr>
              <a:t>径</a:t>
            </a:r>
            <a:r>
              <a:rPr lang="en-US" altLang="zh-CN" dirty="0" smtClean="0">
                <a:latin typeface="Arial" panose="020B0604020202020204" pitchFamily="34" charset="0"/>
              </a:rPr>
              <a:t>]</a:t>
            </a:r>
            <a:r>
              <a:rPr lang="zh-CN" altLang="en-US" dirty="0" smtClean="0">
                <a:latin typeface="Arial" panose="020B0604020202020204" pitchFamily="34" charset="0"/>
              </a:rPr>
              <a:t>向速度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          c </a:t>
            </a:r>
            <a:r>
              <a:rPr lang="zh-CN" altLang="en-US" dirty="0" smtClean="0">
                <a:latin typeface="Arial" panose="020B0604020202020204" pitchFamily="34" charset="0"/>
              </a:rPr>
              <a:t>：光速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		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  <p:graphicFrame>
        <p:nvGraphicFramePr>
          <p:cNvPr id="128004" name="Object 4"/>
          <p:cNvGraphicFramePr>
            <a:graphicFrameLocks noChangeAspect="1"/>
          </p:cNvGraphicFramePr>
          <p:nvPr/>
        </p:nvGraphicFramePr>
        <p:xfrm>
          <a:off x="5076825" y="2420938"/>
          <a:ext cx="2632075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47" name="公式" r:id="rId4" imgW="977476" imgH="672808" progId="Equation.3">
                  <p:embed/>
                </p:oleObj>
              </mc:Choice>
              <mc:Fallback>
                <p:oleObj name="公式" r:id="rId4" imgW="977476" imgH="67280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420938"/>
                        <a:ext cx="2632075" cy="1804987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5" name="Object 6"/>
          <p:cNvGraphicFramePr>
            <a:graphicFrameLocks noChangeAspect="1"/>
          </p:cNvGraphicFramePr>
          <p:nvPr/>
        </p:nvGraphicFramePr>
        <p:xfrm>
          <a:off x="755650" y="2924175"/>
          <a:ext cx="2859088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48" name="公式" r:id="rId6" imgW="1002865" imgH="228501" progId="Equation.3">
                  <p:embed/>
                </p:oleObj>
              </mc:Choice>
              <mc:Fallback>
                <p:oleObj name="公式" r:id="rId6" imgW="1002865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924175"/>
                        <a:ext cx="2859088" cy="652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6" name="TextBox 5"/>
          <p:cNvSpPr txBox="1">
            <a:spLocks noChangeArrowheads="1"/>
          </p:cNvSpPr>
          <p:nvPr/>
        </p:nvSpPr>
        <p:spPr bwMode="auto">
          <a:xfrm>
            <a:off x="3803265" y="1192144"/>
            <a:ext cx="53520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/>
              <a:t>多普勒位移</a:t>
            </a:r>
            <a:r>
              <a:rPr lang="zh-CN" altLang="en-US" dirty="0" smtClean="0"/>
              <a:t>与静止波长</a:t>
            </a:r>
            <a:r>
              <a:rPr lang="zh-CN" altLang="en-US" dirty="0"/>
              <a:t>无关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Line 2"/>
          <p:cNvSpPr>
            <a:spLocks noChangeShapeType="1"/>
          </p:cNvSpPr>
          <p:nvPr/>
        </p:nvSpPr>
        <p:spPr bwMode="auto">
          <a:xfrm>
            <a:off x="1295400" y="5943600"/>
            <a:ext cx="65532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75" name="Freeform 3"/>
          <p:cNvSpPr>
            <a:spLocks/>
          </p:cNvSpPr>
          <p:nvPr/>
        </p:nvSpPr>
        <p:spPr bwMode="auto">
          <a:xfrm>
            <a:off x="1371600" y="2667000"/>
            <a:ext cx="6092825" cy="2673350"/>
          </a:xfrm>
          <a:custGeom>
            <a:avLst/>
            <a:gdLst>
              <a:gd name="T0" fmla="*/ 0 w 3838"/>
              <a:gd name="T1" fmla="*/ 2147483646 h 1684"/>
              <a:gd name="T2" fmla="*/ 2147483646 w 3838"/>
              <a:gd name="T3" fmla="*/ 2147483646 h 1684"/>
              <a:gd name="T4" fmla="*/ 2147483646 w 3838"/>
              <a:gd name="T5" fmla="*/ 2147483646 h 1684"/>
              <a:gd name="T6" fmla="*/ 2147483646 w 3838"/>
              <a:gd name="T7" fmla="*/ 2147483646 h 1684"/>
              <a:gd name="T8" fmla="*/ 2147483646 w 3838"/>
              <a:gd name="T9" fmla="*/ 2147483646 h 1684"/>
              <a:gd name="T10" fmla="*/ 2147483646 w 3838"/>
              <a:gd name="T11" fmla="*/ 2147483646 h 1684"/>
              <a:gd name="T12" fmla="*/ 2147483646 w 3838"/>
              <a:gd name="T13" fmla="*/ 2147483646 h 1684"/>
              <a:gd name="T14" fmla="*/ 2147483646 w 3838"/>
              <a:gd name="T15" fmla="*/ 2147483646 h 1684"/>
              <a:gd name="T16" fmla="*/ 2147483646 w 3838"/>
              <a:gd name="T17" fmla="*/ 2147483646 h 1684"/>
              <a:gd name="T18" fmla="*/ 2147483646 w 3838"/>
              <a:gd name="T19" fmla="*/ 2147483646 h 1684"/>
              <a:gd name="T20" fmla="*/ 2147483646 w 3838"/>
              <a:gd name="T21" fmla="*/ 2147483646 h 1684"/>
              <a:gd name="T22" fmla="*/ 2147483646 w 3838"/>
              <a:gd name="T23" fmla="*/ 2147483646 h 1684"/>
              <a:gd name="T24" fmla="*/ 2147483646 w 3838"/>
              <a:gd name="T25" fmla="*/ 2147483646 h 1684"/>
              <a:gd name="T26" fmla="*/ 2147483646 w 3838"/>
              <a:gd name="T27" fmla="*/ 2147483646 h 1684"/>
              <a:gd name="T28" fmla="*/ 2147483646 w 3838"/>
              <a:gd name="T29" fmla="*/ 2147483646 h 1684"/>
              <a:gd name="T30" fmla="*/ 2147483646 w 3838"/>
              <a:gd name="T31" fmla="*/ 2147483646 h 1684"/>
              <a:gd name="T32" fmla="*/ 2147483646 w 3838"/>
              <a:gd name="T33" fmla="*/ 2147483646 h 1684"/>
              <a:gd name="T34" fmla="*/ 2147483646 w 3838"/>
              <a:gd name="T35" fmla="*/ 2147483646 h 1684"/>
              <a:gd name="T36" fmla="*/ 2147483646 w 3838"/>
              <a:gd name="T37" fmla="*/ 2147483646 h 1684"/>
              <a:gd name="T38" fmla="*/ 2147483646 w 3838"/>
              <a:gd name="T39" fmla="*/ 2147483646 h 1684"/>
              <a:gd name="T40" fmla="*/ 2147483646 w 3838"/>
              <a:gd name="T41" fmla="*/ 2147483646 h 1684"/>
              <a:gd name="T42" fmla="*/ 2147483646 w 3838"/>
              <a:gd name="T43" fmla="*/ 2147483646 h 1684"/>
              <a:gd name="T44" fmla="*/ 2147483646 w 3838"/>
              <a:gd name="T45" fmla="*/ 2147483646 h 1684"/>
              <a:gd name="T46" fmla="*/ 2147483646 w 3838"/>
              <a:gd name="T47" fmla="*/ 2147483646 h 1684"/>
              <a:gd name="T48" fmla="*/ 2147483646 w 3838"/>
              <a:gd name="T49" fmla="*/ 2147483646 h 1684"/>
              <a:gd name="T50" fmla="*/ 2147483646 w 3838"/>
              <a:gd name="T51" fmla="*/ 2147483646 h 1684"/>
              <a:gd name="T52" fmla="*/ 2147483646 w 3838"/>
              <a:gd name="T53" fmla="*/ 2147483646 h 1684"/>
              <a:gd name="T54" fmla="*/ 2147483646 w 3838"/>
              <a:gd name="T55" fmla="*/ 2147483646 h 1684"/>
              <a:gd name="T56" fmla="*/ 2147483646 w 3838"/>
              <a:gd name="T57" fmla="*/ 2147483646 h 1684"/>
              <a:gd name="T58" fmla="*/ 2147483646 w 3838"/>
              <a:gd name="T59" fmla="*/ 2147483646 h 1684"/>
              <a:gd name="T60" fmla="*/ 2147483646 w 3838"/>
              <a:gd name="T61" fmla="*/ 2147483646 h 1684"/>
              <a:gd name="T62" fmla="*/ 2147483646 w 3838"/>
              <a:gd name="T63" fmla="*/ 2147483646 h 1684"/>
              <a:gd name="T64" fmla="*/ 2147483646 w 3838"/>
              <a:gd name="T65" fmla="*/ 2147483646 h 1684"/>
              <a:gd name="T66" fmla="*/ 2147483646 w 3838"/>
              <a:gd name="T67" fmla="*/ 2147483646 h 1684"/>
              <a:gd name="T68" fmla="*/ 2147483646 w 3838"/>
              <a:gd name="T69" fmla="*/ 2147483646 h 1684"/>
              <a:gd name="T70" fmla="*/ 2147483646 w 3838"/>
              <a:gd name="T71" fmla="*/ 2147483646 h 1684"/>
              <a:gd name="T72" fmla="*/ 2147483646 w 3838"/>
              <a:gd name="T73" fmla="*/ 2147483646 h 1684"/>
              <a:gd name="T74" fmla="*/ 2147483646 w 3838"/>
              <a:gd name="T75" fmla="*/ 2147483646 h 1684"/>
              <a:gd name="T76" fmla="*/ 2147483646 w 3838"/>
              <a:gd name="T77" fmla="*/ 2147483646 h 1684"/>
              <a:gd name="T78" fmla="*/ 2147483646 w 3838"/>
              <a:gd name="T79" fmla="*/ 2147483646 h 1684"/>
              <a:gd name="T80" fmla="*/ 2147483646 w 3838"/>
              <a:gd name="T81" fmla="*/ 2147483646 h 1684"/>
              <a:gd name="T82" fmla="*/ 2147483646 w 3838"/>
              <a:gd name="T83" fmla="*/ 2147483646 h 1684"/>
              <a:gd name="T84" fmla="*/ 2147483646 w 3838"/>
              <a:gd name="T85" fmla="*/ 2147483646 h 1684"/>
              <a:gd name="T86" fmla="*/ 2147483646 w 3838"/>
              <a:gd name="T87" fmla="*/ 2147483646 h 1684"/>
              <a:gd name="T88" fmla="*/ 2147483646 w 3838"/>
              <a:gd name="T89" fmla="*/ 2147483646 h 1684"/>
              <a:gd name="T90" fmla="*/ 2147483646 w 3838"/>
              <a:gd name="T91" fmla="*/ 2147483646 h 1684"/>
              <a:gd name="T92" fmla="*/ 2147483646 w 3838"/>
              <a:gd name="T93" fmla="*/ 2147483646 h 1684"/>
              <a:gd name="T94" fmla="*/ 2147483646 w 3838"/>
              <a:gd name="T95" fmla="*/ 2147483646 h 1684"/>
              <a:gd name="T96" fmla="*/ 2147483646 w 3838"/>
              <a:gd name="T97" fmla="*/ 2147483646 h 1684"/>
              <a:gd name="T98" fmla="*/ 2147483646 w 3838"/>
              <a:gd name="T99" fmla="*/ 2147483646 h 1684"/>
              <a:gd name="T100" fmla="*/ 2147483646 w 3838"/>
              <a:gd name="T101" fmla="*/ 2147483646 h 1684"/>
              <a:gd name="T102" fmla="*/ 2147483646 w 3838"/>
              <a:gd name="T103" fmla="*/ 2147483646 h 1684"/>
              <a:gd name="T104" fmla="*/ 2147483646 w 3838"/>
              <a:gd name="T105" fmla="*/ 2147483646 h 1684"/>
              <a:gd name="T106" fmla="*/ 2147483646 w 3838"/>
              <a:gd name="T107" fmla="*/ 2147483646 h 1684"/>
              <a:gd name="T108" fmla="*/ 2147483646 w 3838"/>
              <a:gd name="T109" fmla="*/ 2147483646 h 1684"/>
              <a:gd name="T110" fmla="*/ 2147483646 w 3838"/>
              <a:gd name="T111" fmla="*/ 2147483646 h 1684"/>
              <a:gd name="T112" fmla="*/ 2147483646 w 3838"/>
              <a:gd name="T113" fmla="*/ 2147483646 h 1684"/>
              <a:gd name="T114" fmla="*/ 2147483646 w 3838"/>
              <a:gd name="T115" fmla="*/ 2147483646 h 168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838"/>
              <a:gd name="T175" fmla="*/ 0 h 1684"/>
              <a:gd name="T176" fmla="*/ 3838 w 3838"/>
              <a:gd name="T177" fmla="*/ 1684 h 168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838" h="1684">
                <a:moveTo>
                  <a:pt x="0" y="1684"/>
                </a:moveTo>
                <a:cubicBezTo>
                  <a:pt x="47" y="1669"/>
                  <a:pt x="36" y="1647"/>
                  <a:pt x="83" y="1632"/>
                </a:cubicBezTo>
                <a:cubicBezTo>
                  <a:pt x="97" y="1611"/>
                  <a:pt x="116" y="1594"/>
                  <a:pt x="124" y="1570"/>
                </a:cubicBezTo>
                <a:cubicBezTo>
                  <a:pt x="127" y="1560"/>
                  <a:pt x="127" y="1548"/>
                  <a:pt x="134" y="1539"/>
                </a:cubicBezTo>
                <a:cubicBezTo>
                  <a:pt x="142" y="1529"/>
                  <a:pt x="155" y="1525"/>
                  <a:pt x="165" y="1518"/>
                </a:cubicBezTo>
                <a:cubicBezTo>
                  <a:pt x="175" y="1525"/>
                  <a:pt x="185" y="1544"/>
                  <a:pt x="196" y="1539"/>
                </a:cubicBezTo>
                <a:cubicBezTo>
                  <a:pt x="209" y="1533"/>
                  <a:pt x="203" y="1512"/>
                  <a:pt x="207" y="1498"/>
                </a:cubicBezTo>
                <a:cubicBezTo>
                  <a:pt x="229" y="1426"/>
                  <a:pt x="207" y="1443"/>
                  <a:pt x="258" y="1425"/>
                </a:cubicBezTo>
                <a:cubicBezTo>
                  <a:pt x="269" y="1398"/>
                  <a:pt x="282" y="1371"/>
                  <a:pt x="290" y="1343"/>
                </a:cubicBezTo>
                <a:cubicBezTo>
                  <a:pt x="304" y="1296"/>
                  <a:pt x="294" y="1244"/>
                  <a:pt x="310" y="1198"/>
                </a:cubicBezTo>
                <a:cubicBezTo>
                  <a:pt x="352" y="1072"/>
                  <a:pt x="467" y="992"/>
                  <a:pt x="538" y="887"/>
                </a:cubicBezTo>
                <a:cubicBezTo>
                  <a:pt x="541" y="904"/>
                  <a:pt x="539" y="924"/>
                  <a:pt x="548" y="939"/>
                </a:cubicBezTo>
                <a:cubicBezTo>
                  <a:pt x="554" y="950"/>
                  <a:pt x="567" y="962"/>
                  <a:pt x="579" y="960"/>
                </a:cubicBezTo>
                <a:cubicBezTo>
                  <a:pt x="598" y="957"/>
                  <a:pt x="619" y="910"/>
                  <a:pt x="631" y="898"/>
                </a:cubicBezTo>
                <a:cubicBezTo>
                  <a:pt x="652" y="877"/>
                  <a:pt x="667" y="875"/>
                  <a:pt x="693" y="867"/>
                </a:cubicBezTo>
                <a:cubicBezTo>
                  <a:pt x="741" y="938"/>
                  <a:pt x="730" y="1023"/>
                  <a:pt x="745" y="1105"/>
                </a:cubicBezTo>
                <a:cubicBezTo>
                  <a:pt x="799" y="1086"/>
                  <a:pt x="767" y="1107"/>
                  <a:pt x="786" y="1032"/>
                </a:cubicBezTo>
                <a:cubicBezTo>
                  <a:pt x="801" y="974"/>
                  <a:pt x="820" y="901"/>
                  <a:pt x="848" y="846"/>
                </a:cubicBezTo>
                <a:cubicBezTo>
                  <a:pt x="863" y="785"/>
                  <a:pt x="861" y="720"/>
                  <a:pt x="879" y="660"/>
                </a:cubicBezTo>
                <a:cubicBezTo>
                  <a:pt x="887" y="635"/>
                  <a:pt x="902" y="612"/>
                  <a:pt x="910" y="587"/>
                </a:cubicBezTo>
                <a:cubicBezTo>
                  <a:pt x="960" y="605"/>
                  <a:pt x="947" y="623"/>
                  <a:pt x="962" y="670"/>
                </a:cubicBezTo>
                <a:cubicBezTo>
                  <a:pt x="969" y="722"/>
                  <a:pt x="977" y="766"/>
                  <a:pt x="993" y="815"/>
                </a:cubicBezTo>
                <a:cubicBezTo>
                  <a:pt x="1017" y="752"/>
                  <a:pt x="1038" y="690"/>
                  <a:pt x="1065" y="629"/>
                </a:cubicBezTo>
                <a:cubicBezTo>
                  <a:pt x="1091" y="570"/>
                  <a:pt x="1085" y="520"/>
                  <a:pt x="1138" y="484"/>
                </a:cubicBezTo>
                <a:cubicBezTo>
                  <a:pt x="1169" y="436"/>
                  <a:pt x="1194" y="442"/>
                  <a:pt x="1252" y="432"/>
                </a:cubicBezTo>
                <a:cubicBezTo>
                  <a:pt x="1292" y="371"/>
                  <a:pt x="1286" y="323"/>
                  <a:pt x="1293" y="246"/>
                </a:cubicBezTo>
                <a:cubicBezTo>
                  <a:pt x="1341" y="249"/>
                  <a:pt x="1391" y="243"/>
                  <a:pt x="1438" y="256"/>
                </a:cubicBezTo>
                <a:cubicBezTo>
                  <a:pt x="1449" y="259"/>
                  <a:pt x="1443" y="278"/>
                  <a:pt x="1448" y="288"/>
                </a:cubicBezTo>
                <a:cubicBezTo>
                  <a:pt x="1492" y="377"/>
                  <a:pt x="1446" y="253"/>
                  <a:pt x="1489" y="360"/>
                </a:cubicBezTo>
                <a:cubicBezTo>
                  <a:pt x="1512" y="417"/>
                  <a:pt x="1497" y="446"/>
                  <a:pt x="1552" y="463"/>
                </a:cubicBezTo>
                <a:cubicBezTo>
                  <a:pt x="1585" y="420"/>
                  <a:pt x="1596" y="379"/>
                  <a:pt x="1614" y="329"/>
                </a:cubicBezTo>
                <a:cubicBezTo>
                  <a:pt x="1623" y="305"/>
                  <a:pt x="1705" y="237"/>
                  <a:pt x="1738" y="215"/>
                </a:cubicBezTo>
                <a:cubicBezTo>
                  <a:pt x="1801" y="225"/>
                  <a:pt x="1822" y="227"/>
                  <a:pt x="1841" y="288"/>
                </a:cubicBezTo>
                <a:cubicBezTo>
                  <a:pt x="1891" y="270"/>
                  <a:pt x="1925" y="231"/>
                  <a:pt x="1976" y="215"/>
                </a:cubicBezTo>
                <a:cubicBezTo>
                  <a:pt x="2003" y="218"/>
                  <a:pt x="2033" y="214"/>
                  <a:pt x="2058" y="225"/>
                </a:cubicBezTo>
                <a:cubicBezTo>
                  <a:pt x="2060" y="226"/>
                  <a:pt x="2078" y="287"/>
                  <a:pt x="2079" y="288"/>
                </a:cubicBezTo>
                <a:cubicBezTo>
                  <a:pt x="2097" y="325"/>
                  <a:pt x="2096" y="318"/>
                  <a:pt x="2131" y="329"/>
                </a:cubicBezTo>
                <a:cubicBezTo>
                  <a:pt x="2176" y="399"/>
                  <a:pt x="2227" y="367"/>
                  <a:pt x="2317" y="360"/>
                </a:cubicBezTo>
                <a:cubicBezTo>
                  <a:pt x="2369" y="436"/>
                  <a:pt x="2391" y="532"/>
                  <a:pt x="2420" y="618"/>
                </a:cubicBezTo>
                <a:cubicBezTo>
                  <a:pt x="2427" y="639"/>
                  <a:pt x="2441" y="681"/>
                  <a:pt x="2441" y="681"/>
                </a:cubicBezTo>
                <a:cubicBezTo>
                  <a:pt x="2462" y="811"/>
                  <a:pt x="2432" y="684"/>
                  <a:pt x="2482" y="784"/>
                </a:cubicBezTo>
                <a:cubicBezTo>
                  <a:pt x="2492" y="803"/>
                  <a:pt x="2496" y="825"/>
                  <a:pt x="2503" y="846"/>
                </a:cubicBezTo>
                <a:cubicBezTo>
                  <a:pt x="2507" y="856"/>
                  <a:pt x="2514" y="877"/>
                  <a:pt x="2514" y="877"/>
                </a:cubicBezTo>
                <a:cubicBezTo>
                  <a:pt x="2517" y="898"/>
                  <a:pt x="2509" y="924"/>
                  <a:pt x="2524" y="939"/>
                </a:cubicBezTo>
                <a:cubicBezTo>
                  <a:pt x="2533" y="948"/>
                  <a:pt x="2548" y="929"/>
                  <a:pt x="2555" y="918"/>
                </a:cubicBezTo>
                <a:cubicBezTo>
                  <a:pt x="2595" y="854"/>
                  <a:pt x="2593" y="762"/>
                  <a:pt x="2617" y="691"/>
                </a:cubicBezTo>
                <a:cubicBezTo>
                  <a:pt x="2626" y="613"/>
                  <a:pt x="2647" y="540"/>
                  <a:pt x="2658" y="463"/>
                </a:cubicBezTo>
                <a:cubicBezTo>
                  <a:pt x="2667" y="401"/>
                  <a:pt x="2664" y="326"/>
                  <a:pt x="2689" y="267"/>
                </a:cubicBezTo>
                <a:cubicBezTo>
                  <a:pt x="2708" y="222"/>
                  <a:pt x="2740" y="196"/>
                  <a:pt x="2762" y="153"/>
                </a:cubicBezTo>
                <a:cubicBezTo>
                  <a:pt x="2763" y="150"/>
                  <a:pt x="2792" y="19"/>
                  <a:pt x="2803" y="8"/>
                </a:cubicBezTo>
                <a:cubicBezTo>
                  <a:pt x="2811" y="0"/>
                  <a:pt x="2824" y="15"/>
                  <a:pt x="2834" y="19"/>
                </a:cubicBezTo>
                <a:cubicBezTo>
                  <a:pt x="2865" y="61"/>
                  <a:pt x="2874" y="97"/>
                  <a:pt x="2896" y="143"/>
                </a:cubicBezTo>
                <a:cubicBezTo>
                  <a:pt x="2932" y="411"/>
                  <a:pt x="2871" y="27"/>
                  <a:pt x="2948" y="308"/>
                </a:cubicBezTo>
                <a:cubicBezTo>
                  <a:pt x="2995" y="482"/>
                  <a:pt x="2922" y="421"/>
                  <a:pt x="3000" y="474"/>
                </a:cubicBezTo>
                <a:cubicBezTo>
                  <a:pt x="3229" y="443"/>
                  <a:pt x="3446" y="490"/>
                  <a:pt x="3672" y="505"/>
                </a:cubicBezTo>
                <a:cubicBezTo>
                  <a:pt x="3693" y="512"/>
                  <a:pt x="3719" y="517"/>
                  <a:pt x="3734" y="536"/>
                </a:cubicBezTo>
                <a:cubicBezTo>
                  <a:pt x="3741" y="545"/>
                  <a:pt x="3739" y="557"/>
                  <a:pt x="3744" y="567"/>
                </a:cubicBezTo>
                <a:cubicBezTo>
                  <a:pt x="3767" y="614"/>
                  <a:pt x="3781" y="650"/>
                  <a:pt x="3838" y="650"/>
                </a:cubicBezTo>
              </a:path>
            </a:pathLst>
          </a:cu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3605213" y="6134100"/>
            <a:ext cx="1795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CC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Wavelength</a:t>
            </a:r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3670300" y="1752600"/>
            <a:ext cx="220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Stationary Star</a:t>
            </a:r>
            <a:endParaRPr lang="en-US" altLang="zh-CN" sz="2400">
              <a:solidFill>
                <a:srgbClr val="FFCC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2278" name="Freeform 6"/>
          <p:cNvSpPr>
            <a:spLocks/>
          </p:cNvSpPr>
          <p:nvPr/>
        </p:nvSpPr>
        <p:spPr bwMode="auto">
          <a:xfrm>
            <a:off x="1524000" y="2667000"/>
            <a:ext cx="6858000" cy="2673350"/>
          </a:xfrm>
          <a:custGeom>
            <a:avLst/>
            <a:gdLst>
              <a:gd name="T0" fmla="*/ 0 w 3838"/>
              <a:gd name="T1" fmla="*/ 2147483646 h 1684"/>
              <a:gd name="T2" fmla="*/ 2147483646 w 3838"/>
              <a:gd name="T3" fmla="*/ 2147483646 h 1684"/>
              <a:gd name="T4" fmla="*/ 2147483646 w 3838"/>
              <a:gd name="T5" fmla="*/ 2147483646 h 1684"/>
              <a:gd name="T6" fmla="*/ 2147483646 w 3838"/>
              <a:gd name="T7" fmla="*/ 2147483646 h 1684"/>
              <a:gd name="T8" fmla="*/ 2147483646 w 3838"/>
              <a:gd name="T9" fmla="*/ 2147483646 h 1684"/>
              <a:gd name="T10" fmla="*/ 2147483646 w 3838"/>
              <a:gd name="T11" fmla="*/ 2147483646 h 1684"/>
              <a:gd name="T12" fmla="*/ 2147483646 w 3838"/>
              <a:gd name="T13" fmla="*/ 2147483646 h 1684"/>
              <a:gd name="T14" fmla="*/ 2147483646 w 3838"/>
              <a:gd name="T15" fmla="*/ 2147483646 h 1684"/>
              <a:gd name="T16" fmla="*/ 2147483646 w 3838"/>
              <a:gd name="T17" fmla="*/ 2147483646 h 1684"/>
              <a:gd name="T18" fmla="*/ 2147483646 w 3838"/>
              <a:gd name="T19" fmla="*/ 2147483646 h 1684"/>
              <a:gd name="T20" fmla="*/ 2147483646 w 3838"/>
              <a:gd name="T21" fmla="*/ 2147483646 h 1684"/>
              <a:gd name="T22" fmla="*/ 2147483646 w 3838"/>
              <a:gd name="T23" fmla="*/ 2147483646 h 1684"/>
              <a:gd name="T24" fmla="*/ 2147483646 w 3838"/>
              <a:gd name="T25" fmla="*/ 2147483646 h 1684"/>
              <a:gd name="T26" fmla="*/ 2147483646 w 3838"/>
              <a:gd name="T27" fmla="*/ 2147483646 h 1684"/>
              <a:gd name="T28" fmla="*/ 2147483646 w 3838"/>
              <a:gd name="T29" fmla="*/ 2147483646 h 1684"/>
              <a:gd name="T30" fmla="*/ 2147483646 w 3838"/>
              <a:gd name="T31" fmla="*/ 2147483646 h 1684"/>
              <a:gd name="T32" fmla="*/ 2147483646 w 3838"/>
              <a:gd name="T33" fmla="*/ 2147483646 h 1684"/>
              <a:gd name="T34" fmla="*/ 2147483646 w 3838"/>
              <a:gd name="T35" fmla="*/ 2147483646 h 1684"/>
              <a:gd name="T36" fmla="*/ 2147483646 w 3838"/>
              <a:gd name="T37" fmla="*/ 2147483646 h 1684"/>
              <a:gd name="T38" fmla="*/ 2147483646 w 3838"/>
              <a:gd name="T39" fmla="*/ 2147483646 h 1684"/>
              <a:gd name="T40" fmla="*/ 2147483646 w 3838"/>
              <a:gd name="T41" fmla="*/ 2147483646 h 1684"/>
              <a:gd name="T42" fmla="*/ 2147483646 w 3838"/>
              <a:gd name="T43" fmla="*/ 2147483646 h 1684"/>
              <a:gd name="T44" fmla="*/ 2147483646 w 3838"/>
              <a:gd name="T45" fmla="*/ 2147483646 h 1684"/>
              <a:gd name="T46" fmla="*/ 2147483646 w 3838"/>
              <a:gd name="T47" fmla="*/ 2147483646 h 1684"/>
              <a:gd name="T48" fmla="*/ 2147483646 w 3838"/>
              <a:gd name="T49" fmla="*/ 2147483646 h 1684"/>
              <a:gd name="T50" fmla="*/ 2147483646 w 3838"/>
              <a:gd name="T51" fmla="*/ 2147483646 h 1684"/>
              <a:gd name="T52" fmla="*/ 2147483646 w 3838"/>
              <a:gd name="T53" fmla="*/ 2147483646 h 1684"/>
              <a:gd name="T54" fmla="*/ 2147483646 w 3838"/>
              <a:gd name="T55" fmla="*/ 2147483646 h 1684"/>
              <a:gd name="T56" fmla="*/ 2147483646 w 3838"/>
              <a:gd name="T57" fmla="*/ 2147483646 h 1684"/>
              <a:gd name="T58" fmla="*/ 2147483646 w 3838"/>
              <a:gd name="T59" fmla="*/ 2147483646 h 1684"/>
              <a:gd name="T60" fmla="*/ 2147483646 w 3838"/>
              <a:gd name="T61" fmla="*/ 2147483646 h 1684"/>
              <a:gd name="T62" fmla="*/ 2147483646 w 3838"/>
              <a:gd name="T63" fmla="*/ 2147483646 h 1684"/>
              <a:gd name="T64" fmla="*/ 2147483646 w 3838"/>
              <a:gd name="T65" fmla="*/ 2147483646 h 1684"/>
              <a:gd name="T66" fmla="*/ 2147483646 w 3838"/>
              <a:gd name="T67" fmla="*/ 2147483646 h 1684"/>
              <a:gd name="T68" fmla="*/ 2147483646 w 3838"/>
              <a:gd name="T69" fmla="*/ 2147483646 h 1684"/>
              <a:gd name="T70" fmla="*/ 2147483646 w 3838"/>
              <a:gd name="T71" fmla="*/ 2147483646 h 1684"/>
              <a:gd name="T72" fmla="*/ 2147483646 w 3838"/>
              <a:gd name="T73" fmla="*/ 2147483646 h 1684"/>
              <a:gd name="T74" fmla="*/ 2147483646 w 3838"/>
              <a:gd name="T75" fmla="*/ 2147483646 h 1684"/>
              <a:gd name="T76" fmla="*/ 2147483646 w 3838"/>
              <a:gd name="T77" fmla="*/ 2147483646 h 1684"/>
              <a:gd name="T78" fmla="*/ 2147483646 w 3838"/>
              <a:gd name="T79" fmla="*/ 2147483646 h 1684"/>
              <a:gd name="T80" fmla="*/ 2147483646 w 3838"/>
              <a:gd name="T81" fmla="*/ 2147483646 h 1684"/>
              <a:gd name="T82" fmla="*/ 2147483646 w 3838"/>
              <a:gd name="T83" fmla="*/ 2147483646 h 1684"/>
              <a:gd name="T84" fmla="*/ 2147483646 w 3838"/>
              <a:gd name="T85" fmla="*/ 2147483646 h 1684"/>
              <a:gd name="T86" fmla="*/ 2147483646 w 3838"/>
              <a:gd name="T87" fmla="*/ 2147483646 h 1684"/>
              <a:gd name="T88" fmla="*/ 2147483646 w 3838"/>
              <a:gd name="T89" fmla="*/ 2147483646 h 1684"/>
              <a:gd name="T90" fmla="*/ 2147483646 w 3838"/>
              <a:gd name="T91" fmla="*/ 2147483646 h 1684"/>
              <a:gd name="T92" fmla="*/ 2147483646 w 3838"/>
              <a:gd name="T93" fmla="*/ 2147483646 h 1684"/>
              <a:gd name="T94" fmla="*/ 2147483646 w 3838"/>
              <a:gd name="T95" fmla="*/ 2147483646 h 1684"/>
              <a:gd name="T96" fmla="*/ 2147483646 w 3838"/>
              <a:gd name="T97" fmla="*/ 2147483646 h 1684"/>
              <a:gd name="T98" fmla="*/ 2147483646 w 3838"/>
              <a:gd name="T99" fmla="*/ 2147483646 h 1684"/>
              <a:gd name="T100" fmla="*/ 2147483646 w 3838"/>
              <a:gd name="T101" fmla="*/ 2147483646 h 1684"/>
              <a:gd name="T102" fmla="*/ 2147483646 w 3838"/>
              <a:gd name="T103" fmla="*/ 2147483646 h 1684"/>
              <a:gd name="T104" fmla="*/ 2147483646 w 3838"/>
              <a:gd name="T105" fmla="*/ 2147483646 h 1684"/>
              <a:gd name="T106" fmla="*/ 2147483646 w 3838"/>
              <a:gd name="T107" fmla="*/ 2147483646 h 1684"/>
              <a:gd name="T108" fmla="*/ 2147483646 w 3838"/>
              <a:gd name="T109" fmla="*/ 2147483646 h 1684"/>
              <a:gd name="T110" fmla="*/ 2147483646 w 3838"/>
              <a:gd name="T111" fmla="*/ 2147483646 h 1684"/>
              <a:gd name="T112" fmla="*/ 2147483646 w 3838"/>
              <a:gd name="T113" fmla="*/ 2147483646 h 1684"/>
              <a:gd name="T114" fmla="*/ 2147483646 w 3838"/>
              <a:gd name="T115" fmla="*/ 2147483646 h 168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838"/>
              <a:gd name="T175" fmla="*/ 0 h 1684"/>
              <a:gd name="T176" fmla="*/ 3838 w 3838"/>
              <a:gd name="T177" fmla="*/ 1684 h 168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838" h="1684">
                <a:moveTo>
                  <a:pt x="0" y="1684"/>
                </a:moveTo>
                <a:cubicBezTo>
                  <a:pt x="47" y="1669"/>
                  <a:pt x="36" y="1647"/>
                  <a:pt x="83" y="1632"/>
                </a:cubicBezTo>
                <a:cubicBezTo>
                  <a:pt x="97" y="1611"/>
                  <a:pt x="116" y="1594"/>
                  <a:pt x="124" y="1570"/>
                </a:cubicBezTo>
                <a:cubicBezTo>
                  <a:pt x="127" y="1560"/>
                  <a:pt x="127" y="1548"/>
                  <a:pt x="134" y="1539"/>
                </a:cubicBezTo>
                <a:cubicBezTo>
                  <a:pt x="142" y="1529"/>
                  <a:pt x="155" y="1525"/>
                  <a:pt x="165" y="1518"/>
                </a:cubicBezTo>
                <a:cubicBezTo>
                  <a:pt x="175" y="1525"/>
                  <a:pt x="185" y="1544"/>
                  <a:pt x="196" y="1539"/>
                </a:cubicBezTo>
                <a:cubicBezTo>
                  <a:pt x="209" y="1533"/>
                  <a:pt x="203" y="1512"/>
                  <a:pt x="207" y="1498"/>
                </a:cubicBezTo>
                <a:cubicBezTo>
                  <a:pt x="229" y="1426"/>
                  <a:pt x="207" y="1443"/>
                  <a:pt x="258" y="1425"/>
                </a:cubicBezTo>
                <a:cubicBezTo>
                  <a:pt x="269" y="1398"/>
                  <a:pt x="282" y="1371"/>
                  <a:pt x="290" y="1343"/>
                </a:cubicBezTo>
                <a:cubicBezTo>
                  <a:pt x="304" y="1296"/>
                  <a:pt x="294" y="1244"/>
                  <a:pt x="310" y="1198"/>
                </a:cubicBezTo>
                <a:cubicBezTo>
                  <a:pt x="352" y="1072"/>
                  <a:pt x="467" y="992"/>
                  <a:pt x="538" y="887"/>
                </a:cubicBezTo>
                <a:cubicBezTo>
                  <a:pt x="541" y="904"/>
                  <a:pt x="539" y="924"/>
                  <a:pt x="548" y="939"/>
                </a:cubicBezTo>
                <a:cubicBezTo>
                  <a:pt x="554" y="950"/>
                  <a:pt x="567" y="962"/>
                  <a:pt x="579" y="960"/>
                </a:cubicBezTo>
                <a:cubicBezTo>
                  <a:pt x="598" y="957"/>
                  <a:pt x="619" y="910"/>
                  <a:pt x="631" y="898"/>
                </a:cubicBezTo>
                <a:cubicBezTo>
                  <a:pt x="652" y="877"/>
                  <a:pt x="667" y="875"/>
                  <a:pt x="693" y="867"/>
                </a:cubicBezTo>
                <a:cubicBezTo>
                  <a:pt x="741" y="938"/>
                  <a:pt x="730" y="1023"/>
                  <a:pt x="745" y="1105"/>
                </a:cubicBezTo>
                <a:cubicBezTo>
                  <a:pt x="799" y="1086"/>
                  <a:pt x="767" y="1107"/>
                  <a:pt x="786" y="1032"/>
                </a:cubicBezTo>
                <a:cubicBezTo>
                  <a:pt x="801" y="974"/>
                  <a:pt x="820" y="901"/>
                  <a:pt x="848" y="846"/>
                </a:cubicBezTo>
                <a:cubicBezTo>
                  <a:pt x="863" y="785"/>
                  <a:pt x="861" y="720"/>
                  <a:pt x="879" y="660"/>
                </a:cubicBezTo>
                <a:cubicBezTo>
                  <a:pt x="887" y="635"/>
                  <a:pt x="902" y="612"/>
                  <a:pt x="910" y="587"/>
                </a:cubicBezTo>
                <a:cubicBezTo>
                  <a:pt x="960" y="605"/>
                  <a:pt x="947" y="623"/>
                  <a:pt x="962" y="670"/>
                </a:cubicBezTo>
                <a:cubicBezTo>
                  <a:pt x="969" y="722"/>
                  <a:pt x="977" y="766"/>
                  <a:pt x="993" y="815"/>
                </a:cubicBezTo>
                <a:cubicBezTo>
                  <a:pt x="1017" y="752"/>
                  <a:pt x="1038" y="690"/>
                  <a:pt x="1065" y="629"/>
                </a:cubicBezTo>
                <a:cubicBezTo>
                  <a:pt x="1091" y="570"/>
                  <a:pt x="1085" y="520"/>
                  <a:pt x="1138" y="484"/>
                </a:cubicBezTo>
                <a:cubicBezTo>
                  <a:pt x="1169" y="436"/>
                  <a:pt x="1194" y="442"/>
                  <a:pt x="1252" y="432"/>
                </a:cubicBezTo>
                <a:cubicBezTo>
                  <a:pt x="1292" y="371"/>
                  <a:pt x="1286" y="323"/>
                  <a:pt x="1293" y="246"/>
                </a:cubicBezTo>
                <a:cubicBezTo>
                  <a:pt x="1341" y="249"/>
                  <a:pt x="1391" y="243"/>
                  <a:pt x="1438" y="256"/>
                </a:cubicBezTo>
                <a:cubicBezTo>
                  <a:pt x="1449" y="259"/>
                  <a:pt x="1443" y="278"/>
                  <a:pt x="1448" y="288"/>
                </a:cubicBezTo>
                <a:cubicBezTo>
                  <a:pt x="1492" y="377"/>
                  <a:pt x="1446" y="253"/>
                  <a:pt x="1489" y="360"/>
                </a:cubicBezTo>
                <a:cubicBezTo>
                  <a:pt x="1512" y="417"/>
                  <a:pt x="1497" y="446"/>
                  <a:pt x="1552" y="463"/>
                </a:cubicBezTo>
                <a:cubicBezTo>
                  <a:pt x="1585" y="420"/>
                  <a:pt x="1596" y="379"/>
                  <a:pt x="1614" y="329"/>
                </a:cubicBezTo>
                <a:cubicBezTo>
                  <a:pt x="1623" y="305"/>
                  <a:pt x="1705" y="237"/>
                  <a:pt x="1738" y="215"/>
                </a:cubicBezTo>
                <a:cubicBezTo>
                  <a:pt x="1801" y="225"/>
                  <a:pt x="1822" y="227"/>
                  <a:pt x="1841" y="288"/>
                </a:cubicBezTo>
                <a:cubicBezTo>
                  <a:pt x="1891" y="270"/>
                  <a:pt x="1925" y="231"/>
                  <a:pt x="1976" y="215"/>
                </a:cubicBezTo>
                <a:cubicBezTo>
                  <a:pt x="2003" y="218"/>
                  <a:pt x="2033" y="214"/>
                  <a:pt x="2058" y="225"/>
                </a:cubicBezTo>
                <a:cubicBezTo>
                  <a:pt x="2060" y="226"/>
                  <a:pt x="2078" y="287"/>
                  <a:pt x="2079" y="288"/>
                </a:cubicBezTo>
                <a:cubicBezTo>
                  <a:pt x="2097" y="325"/>
                  <a:pt x="2096" y="318"/>
                  <a:pt x="2131" y="329"/>
                </a:cubicBezTo>
                <a:cubicBezTo>
                  <a:pt x="2176" y="399"/>
                  <a:pt x="2227" y="367"/>
                  <a:pt x="2317" y="360"/>
                </a:cubicBezTo>
                <a:cubicBezTo>
                  <a:pt x="2369" y="436"/>
                  <a:pt x="2391" y="532"/>
                  <a:pt x="2420" y="618"/>
                </a:cubicBezTo>
                <a:cubicBezTo>
                  <a:pt x="2427" y="639"/>
                  <a:pt x="2441" y="681"/>
                  <a:pt x="2441" y="681"/>
                </a:cubicBezTo>
                <a:cubicBezTo>
                  <a:pt x="2462" y="811"/>
                  <a:pt x="2432" y="684"/>
                  <a:pt x="2482" y="784"/>
                </a:cubicBezTo>
                <a:cubicBezTo>
                  <a:pt x="2492" y="803"/>
                  <a:pt x="2496" y="825"/>
                  <a:pt x="2503" y="846"/>
                </a:cubicBezTo>
                <a:cubicBezTo>
                  <a:pt x="2507" y="856"/>
                  <a:pt x="2514" y="877"/>
                  <a:pt x="2514" y="877"/>
                </a:cubicBezTo>
                <a:cubicBezTo>
                  <a:pt x="2517" y="898"/>
                  <a:pt x="2509" y="924"/>
                  <a:pt x="2524" y="939"/>
                </a:cubicBezTo>
                <a:cubicBezTo>
                  <a:pt x="2533" y="948"/>
                  <a:pt x="2548" y="929"/>
                  <a:pt x="2555" y="918"/>
                </a:cubicBezTo>
                <a:cubicBezTo>
                  <a:pt x="2595" y="854"/>
                  <a:pt x="2593" y="762"/>
                  <a:pt x="2617" y="691"/>
                </a:cubicBezTo>
                <a:cubicBezTo>
                  <a:pt x="2626" y="613"/>
                  <a:pt x="2647" y="540"/>
                  <a:pt x="2658" y="463"/>
                </a:cubicBezTo>
                <a:cubicBezTo>
                  <a:pt x="2667" y="401"/>
                  <a:pt x="2664" y="326"/>
                  <a:pt x="2689" y="267"/>
                </a:cubicBezTo>
                <a:cubicBezTo>
                  <a:pt x="2708" y="222"/>
                  <a:pt x="2740" y="196"/>
                  <a:pt x="2762" y="153"/>
                </a:cubicBezTo>
                <a:cubicBezTo>
                  <a:pt x="2763" y="150"/>
                  <a:pt x="2792" y="19"/>
                  <a:pt x="2803" y="8"/>
                </a:cubicBezTo>
                <a:cubicBezTo>
                  <a:pt x="2811" y="0"/>
                  <a:pt x="2824" y="15"/>
                  <a:pt x="2834" y="19"/>
                </a:cubicBezTo>
                <a:cubicBezTo>
                  <a:pt x="2865" y="61"/>
                  <a:pt x="2874" y="97"/>
                  <a:pt x="2896" y="143"/>
                </a:cubicBezTo>
                <a:cubicBezTo>
                  <a:pt x="2932" y="411"/>
                  <a:pt x="2871" y="27"/>
                  <a:pt x="2948" y="308"/>
                </a:cubicBezTo>
                <a:cubicBezTo>
                  <a:pt x="2995" y="482"/>
                  <a:pt x="2922" y="421"/>
                  <a:pt x="3000" y="474"/>
                </a:cubicBezTo>
                <a:cubicBezTo>
                  <a:pt x="3229" y="443"/>
                  <a:pt x="3446" y="490"/>
                  <a:pt x="3672" y="505"/>
                </a:cubicBezTo>
                <a:cubicBezTo>
                  <a:pt x="3693" y="512"/>
                  <a:pt x="3719" y="517"/>
                  <a:pt x="3734" y="536"/>
                </a:cubicBezTo>
                <a:cubicBezTo>
                  <a:pt x="3741" y="545"/>
                  <a:pt x="3739" y="557"/>
                  <a:pt x="3744" y="567"/>
                </a:cubicBezTo>
                <a:cubicBezTo>
                  <a:pt x="3767" y="614"/>
                  <a:pt x="3781" y="650"/>
                  <a:pt x="3838" y="6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79" name="Text Box 7"/>
          <p:cNvSpPr txBox="1">
            <a:spLocks noChangeArrowheads="1"/>
          </p:cNvSpPr>
          <p:nvPr/>
        </p:nvSpPr>
        <p:spPr bwMode="auto">
          <a:xfrm>
            <a:off x="6172200" y="1752600"/>
            <a:ext cx="2298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Star moving away from us</a:t>
            </a:r>
          </a:p>
        </p:txBody>
      </p:sp>
      <p:sp>
        <p:nvSpPr>
          <p:cNvPr id="182280" name="Freeform 8"/>
          <p:cNvSpPr>
            <a:spLocks/>
          </p:cNvSpPr>
          <p:nvPr/>
        </p:nvSpPr>
        <p:spPr bwMode="auto">
          <a:xfrm>
            <a:off x="1066800" y="2667000"/>
            <a:ext cx="5222875" cy="2673350"/>
          </a:xfrm>
          <a:custGeom>
            <a:avLst/>
            <a:gdLst>
              <a:gd name="T0" fmla="*/ 0 w 3838"/>
              <a:gd name="T1" fmla="*/ 2147483646 h 1684"/>
              <a:gd name="T2" fmla="*/ 2147483646 w 3838"/>
              <a:gd name="T3" fmla="*/ 2147483646 h 1684"/>
              <a:gd name="T4" fmla="*/ 2147483646 w 3838"/>
              <a:gd name="T5" fmla="*/ 2147483646 h 1684"/>
              <a:gd name="T6" fmla="*/ 2147483646 w 3838"/>
              <a:gd name="T7" fmla="*/ 2147483646 h 1684"/>
              <a:gd name="T8" fmla="*/ 2147483646 w 3838"/>
              <a:gd name="T9" fmla="*/ 2147483646 h 1684"/>
              <a:gd name="T10" fmla="*/ 2147483646 w 3838"/>
              <a:gd name="T11" fmla="*/ 2147483646 h 1684"/>
              <a:gd name="T12" fmla="*/ 2147483646 w 3838"/>
              <a:gd name="T13" fmla="*/ 2147483646 h 1684"/>
              <a:gd name="T14" fmla="*/ 2147483646 w 3838"/>
              <a:gd name="T15" fmla="*/ 2147483646 h 1684"/>
              <a:gd name="T16" fmla="*/ 2147483646 w 3838"/>
              <a:gd name="T17" fmla="*/ 2147483646 h 1684"/>
              <a:gd name="T18" fmla="*/ 2147483646 w 3838"/>
              <a:gd name="T19" fmla="*/ 2147483646 h 1684"/>
              <a:gd name="T20" fmla="*/ 2147483646 w 3838"/>
              <a:gd name="T21" fmla="*/ 2147483646 h 1684"/>
              <a:gd name="T22" fmla="*/ 2147483646 w 3838"/>
              <a:gd name="T23" fmla="*/ 2147483646 h 1684"/>
              <a:gd name="T24" fmla="*/ 2147483646 w 3838"/>
              <a:gd name="T25" fmla="*/ 2147483646 h 1684"/>
              <a:gd name="T26" fmla="*/ 2147483646 w 3838"/>
              <a:gd name="T27" fmla="*/ 2147483646 h 1684"/>
              <a:gd name="T28" fmla="*/ 2147483646 w 3838"/>
              <a:gd name="T29" fmla="*/ 2147483646 h 1684"/>
              <a:gd name="T30" fmla="*/ 2147483646 w 3838"/>
              <a:gd name="T31" fmla="*/ 2147483646 h 1684"/>
              <a:gd name="T32" fmla="*/ 2147483646 w 3838"/>
              <a:gd name="T33" fmla="*/ 2147483646 h 1684"/>
              <a:gd name="T34" fmla="*/ 2147483646 w 3838"/>
              <a:gd name="T35" fmla="*/ 2147483646 h 1684"/>
              <a:gd name="T36" fmla="*/ 2147483646 w 3838"/>
              <a:gd name="T37" fmla="*/ 2147483646 h 1684"/>
              <a:gd name="T38" fmla="*/ 2147483646 w 3838"/>
              <a:gd name="T39" fmla="*/ 2147483646 h 1684"/>
              <a:gd name="T40" fmla="*/ 2147483646 w 3838"/>
              <a:gd name="T41" fmla="*/ 2147483646 h 1684"/>
              <a:gd name="T42" fmla="*/ 2147483646 w 3838"/>
              <a:gd name="T43" fmla="*/ 2147483646 h 1684"/>
              <a:gd name="T44" fmla="*/ 2147483646 w 3838"/>
              <a:gd name="T45" fmla="*/ 2147483646 h 1684"/>
              <a:gd name="T46" fmla="*/ 2147483646 w 3838"/>
              <a:gd name="T47" fmla="*/ 2147483646 h 1684"/>
              <a:gd name="T48" fmla="*/ 2147483646 w 3838"/>
              <a:gd name="T49" fmla="*/ 2147483646 h 1684"/>
              <a:gd name="T50" fmla="*/ 2147483646 w 3838"/>
              <a:gd name="T51" fmla="*/ 2147483646 h 1684"/>
              <a:gd name="T52" fmla="*/ 2147483646 w 3838"/>
              <a:gd name="T53" fmla="*/ 2147483646 h 1684"/>
              <a:gd name="T54" fmla="*/ 2147483646 w 3838"/>
              <a:gd name="T55" fmla="*/ 2147483646 h 1684"/>
              <a:gd name="T56" fmla="*/ 2147483646 w 3838"/>
              <a:gd name="T57" fmla="*/ 2147483646 h 1684"/>
              <a:gd name="T58" fmla="*/ 2147483646 w 3838"/>
              <a:gd name="T59" fmla="*/ 2147483646 h 1684"/>
              <a:gd name="T60" fmla="*/ 2147483646 w 3838"/>
              <a:gd name="T61" fmla="*/ 2147483646 h 1684"/>
              <a:gd name="T62" fmla="*/ 2147483646 w 3838"/>
              <a:gd name="T63" fmla="*/ 2147483646 h 1684"/>
              <a:gd name="T64" fmla="*/ 2147483646 w 3838"/>
              <a:gd name="T65" fmla="*/ 2147483646 h 1684"/>
              <a:gd name="T66" fmla="*/ 2147483646 w 3838"/>
              <a:gd name="T67" fmla="*/ 2147483646 h 1684"/>
              <a:gd name="T68" fmla="*/ 2147483646 w 3838"/>
              <a:gd name="T69" fmla="*/ 2147483646 h 1684"/>
              <a:gd name="T70" fmla="*/ 2147483646 w 3838"/>
              <a:gd name="T71" fmla="*/ 2147483646 h 1684"/>
              <a:gd name="T72" fmla="*/ 2147483646 w 3838"/>
              <a:gd name="T73" fmla="*/ 2147483646 h 1684"/>
              <a:gd name="T74" fmla="*/ 2147483646 w 3838"/>
              <a:gd name="T75" fmla="*/ 2147483646 h 1684"/>
              <a:gd name="T76" fmla="*/ 2147483646 w 3838"/>
              <a:gd name="T77" fmla="*/ 2147483646 h 1684"/>
              <a:gd name="T78" fmla="*/ 2147483646 w 3838"/>
              <a:gd name="T79" fmla="*/ 2147483646 h 1684"/>
              <a:gd name="T80" fmla="*/ 2147483646 w 3838"/>
              <a:gd name="T81" fmla="*/ 2147483646 h 1684"/>
              <a:gd name="T82" fmla="*/ 2147483646 w 3838"/>
              <a:gd name="T83" fmla="*/ 2147483646 h 1684"/>
              <a:gd name="T84" fmla="*/ 2147483646 w 3838"/>
              <a:gd name="T85" fmla="*/ 2147483646 h 1684"/>
              <a:gd name="T86" fmla="*/ 2147483646 w 3838"/>
              <a:gd name="T87" fmla="*/ 2147483646 h 1684"/>
              <a:gd name="T88" fmla="*/ 2147483646 w 3838"/>
              <a:gd name="T89" fmla="*/ 2147483646 h 1684"/>
              <a:gd name="T90" fmla="*/ 2147483646 w 3838"/>
              <a:gd name="T91" fmla="*/ 2147483646 h 1684"/>
              <a:gd name="T92" fmla="*/ 2147483646 w 3838"/>
              <a:gd name="T93" fmla="*/ 2147483646 h 1684"/>
              <a:gd name="T94" fmla="*/ 2147483646 w 3838"/>
              <a:gd name="T95" fmla="*/ 2147483646 h 1684"/>
              <a:gd name="T96" fmla="*/ 2147483646 w 3838"/>
              <a:gd name="T97" fmla="*/ 2147483646 h 1684"/>
              <a:gd name="T98" fmla="*/ 2147483646 w 3838"/>
              <a:gd name="T99" fmla="*/ 2147483646 h 1684"/>
              <a:gd name="T100" fmla="*/ 2147483646 w 3838"/>
              <a:gd name="T101" fmla="*/ 2147483646 h 1684"/>
              <a:gd name="T102" fmla="*/ 2147483646 w 3838"/>
              <a:gd name="T103" fmla="*/ 2147483646 h 1684"/>
              <a:gd name="T104" fmla="*/ 2147483646 w 3838"/>
              <a:gd name="T105" fmla="*/ 2147483646 h 1684"/>
              <a:gd name="T106" fmla="*/ 2147483646 w 3838"/>
              <a:gd name="T107" fmla="*/ 2147483646 h 1684"/>
              <a:gd name="T108" fmla="*/ 2147483646 w 3838"/>
              <a:gd name="T109" fmla="*/ 2147483646 h 1684"/>
              <a:gd name="T110" fmla="*/ 2147483646 w 3838"/>
              <a:gd name="T111" fmla="*/ 2147483646 h 1684"/>
              <a:gd name="T112" fmla="*/ 2147483646 w 3838"/>
              <a:gd name="T113" fmla="*/ 2147483646 h 1684"/>
              <a:gd name="T114" fmla="*/ 2147483646 w 3838"/>
              <a:gd name="T115" fmla="*/ 2147483646 h 168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3838"/>
              <a:gd name="T175" fmla="*/ 0 h 1684"/>
              <a:gd name="T176" fmla="*/ 3838 w 3838"/>
              <a:gd name="T177" fmla="*/ 1684 h 1684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3838" h="1684">
                <a:moveTo>
                  <a:pt x="0" y="1684"/>
                </a:moveTo>
                <a:cubicBezTo>
                  <a:pt x="47" y="1669"/>
                  <a:pt x="36" y="1647"/>
                  <a:pt x="83" y="1632"/>
                </a:cubicBezTo>
                <a:cubicBezTo>
                  <a:pt x="97" y="1611"/>
                  <a:pt x="116" y="1594"/>
                  <a:pt x="124" y="1570"/>
                </a:cubicBezTo>
                <a:cubicBezTo>
                  <a:pt x="127" y="1560"/>
                  <a:pt x="127" y="1548"/>
                  <a:pt x="134" y="1539"/>
                </a:cubicBezTo>
                <a:cubicBezTo>
                  <a:pt x="142" y="1529"/>
                  <a:pt x="155" y="1525"/>
                  <a:pt x="165" y="1518"/>
                </a:cubicBezTo>
                <a:cubicBezTo>
                  <a:pt x="175" y="1525"/>
                  <a:pt x="185" y="1544"/>
                  <a:pt x="196" y="1539"/>
                </a:cubicBezTo>
                <a:cubicBezTo>
                  <a:pt x="209" y="1533"/>
                  <a:pt x="203" y="1512"/>
                  <a:pt x="207" y="1498"/>
                </a:cubicBezTo>
                <a:cubicBezTo>
                  <a:pt x="229" y="1426"/>
                  <a:pt x="207" y="1443"/>
                  <a:pt x="258" y="1425"/>
                </a:cubicBezTo>
                <a:cubicBezTo>
                  <a:pt x="269" y="1398"/>
                  <a:pt x="282" y="1371"/>
                  <a:pt x="290" y="1343"/>
                </a:cubicBezTo>
                <a:cubicBezTo>
                  <a:pt x="304" y="1296"/>
                  <a:pt x="294" y="1244"/>
                  <a:pt x="310" y="1198"/>
                </a:cubicBezTo>
                <a:cubicBezTo>
                  <a:pt x="352" y="1072"/>
                  <a:pt x="467" y="992"/>
                  <a:pt x="538" y="887"/>
                </a:cubicBezTo>
                <a:cubicBezTo>
                  <a:pt x="541" y="904"/>
                  <a:pt x="539" y="924"/>
                  <a:pt x="548" y="939"/>
                </a:cubicBezTo>
                <a:cubicBezTo>
                  <a:pt x="554" y="950"/>
                  <a:pt x="567" y="962"/>
                  <a:pt x="579" y="960"/>
                </a:cubicBezTo>
                <a:cubicBezTo>
                  <a:pt x="598" y="957"/>
                  <a:pt x="619" y="910"/>
                  <a:pt x="631" y="898"/>
                </a:cubicBezTo>
                <a:cubicBezTo>
                  <a:pt x="652" y="877"/>
                  <a:pt x="667" y="875"/>
                  <a:pt x="693" y="867"/>
                </a:cubicBezTo>
                <a:cubicBezTo>
                  <a:pt x="741" y="938"/>
                  <a:pt x="730" y="1023"/>
                  <a:pt x="745" y="1105"/>
                </a:cubicBezTo>
                <a:cubicBezTo>
                  <a:pt x="799" y="1086"/>
                  <a:pt x="767" y="1107"/>
                  <a:pt x="786" y="1032"/>
                </a:cubicBezTo>
                <a:cubicBezTo>
                  <a:pt x="801" y="974"/>
                  <a:pt x="820" y="901"/>
                  <a:pt x="848" y="846"/>
                </a:cubicBezTo>
                <a:cubicBezTo>
                  <a:pt x="863" y="785"/>
                  <a:pt x="861" y="720"/>
                  <a:pt x="879" y="660"/>
                </a:cubicBezTo>
                <a:cubicBezTo>
                  <a:pt x="887" y="635"/>
                  <a:pt x="902" y="612"/>
                  <a:pt x="910" y="587"/>
                </a:cubicBezTo>
                <a:cubicBezTo>
                  <a:pt x="960" y="605"/>
                  <a:pt x="947" y="623"/>
                  <a:pt x="962" y="670"/>
                </a:cubicBezTo>
                <a:cubicBezTo>
                  <a:pt x="969" y="722"/>
                  <a:pt x="977" y="766"/>
                  <a:pt x="993" y="815"/>
                </a:cubicBezTo>
                <a:cubicBezTo>
                  <a:pt x="1017" y="752"/>
                  <a:pt x="1038" y="690"/>
                  <a:pt x="1065" y="629"/>
                </a:cubicBezTo>
                <a:cubicBezTo>
                  <a:pt x="1091" y="570"/>
                  <a:pt x="1085" y="520"/>
                  <a:pt x="1138" y="484"/>
                </a:cubicBezTo>
                <a:cubicBezTo>
                  <a:pt x="1169" y="436"/>
                  <a:pt x="1194" y="442"/>
                  <a:pt x="1252" y="432"/>
                </a:cubicBezTo>
                <a:cubicBezTo>
                  <a:pt x="1292" y="371"/>
                  <a:pt x="1286" y="323"/>
                  <a:pt x="1293" y="246"/>
                </a:cubicBezTo>
                <a:cubicBezTo>
                  <a:pt x="1341" y="249"/>
                  <a:pt x="1391" y="243"/>
                  <a:pt x="1438" y="256"/>
                </a:cubicBezTo>
                <a:cubicBezTo>
                  <a:pt x="1449" y="259"/>
                  <a:pt x="1443" y="278"/>
                  <a:pt x="1448" y="288"/>
                </a:cubicBezTo>
                <a:cubicBezTo>
                  <a:pt x="1492" y="377"/>
                  <a:pt x="1446" y="253"/>
                  <a:pt x="1489" y="360"/>
                </a:cubicBezTo>
                <a:cubicBezTo>
                  <a:pt x="1512" y="417"/>
                  <a:pt x="1497" y="446"/>
                  <a:pt x="1552" y="463"/>
                </a:cubicBezTo>
                <a:cubicBezTo>
                  <a:pt x="1585" y="420"/>
                  <a:pt x="1596" y="379"/>
                  <a:pt x="1614" y="329"/>
                </a:cubicBezTo>
                <a:cubicBezTo>
                  <a:pt x="1623" y="305"/>
                  <a:pt x="1705" y="237"/>
                  <a:pt x="1738" y="215"/>
                </a:cubicBezTo>
                <a:cubicBezTo>
                  <a:pt x="1801" y="225"/>
                  <a:pt x="1822" y="227"/>
                  <a:pt x="1841" y="288"/>
                </a:cubicBezTo>
                <a:cubicBezTo>
                  <a:pt x="1891" y="270"/>
                  <a:pt x="1925" y="231"/>
                  <a:pt x="1976" y="215"/>
                </a:cubicBezTo>
                <a:cubicBezTo>
                  <a:pt x="2003" y="218"/>
                  <a:pt x="2033" y="214"/>
                  <a:pt x="2058" y="225"/>
                </a:cubicBezTo>
                <a:cubicBezTo>
                  <a:pt x="2060" y="226"/>
                  <a:pt x="2078" y="287"/>
                  <a:pt x="2079" y="288"/>
                </a:cubicBezTo>
                <a:cubicBezTo>
                  <a:pt x="2097" y="325"/>
                  <a:pt x="2096" y="318"/>
                  <a:pt x="2131" y="329"/>
                </a:cubicBezTo>
                <a:cubicBezTo>
                  <a:pt x="2176" y="399"/>
                  <a:pt x="2227" y="367"/>
                  <a:pt x="2317" y="360"/>
                </a:cubicBezTo>
                <a:cubicBezTo>
                  <a:pt x="2369" y="436"/>
                  <a:pt x="2391" y="532"/>
                  <a:pt x="2420" y="618"/>
                </a:cubicBezTo>
                <a:cubicBezTo>
                  <a:pt x="2427" y="639"/>
                  <a:pt x="2441" y="681"/>
                  <a:pt x="2441" y="681"/>
                </a:cubicBezTo>
                <a:cubicBezTo>
                  <a:pt x="2462" y="811"/>
                  <a:pt x="2432" y="684"/>
                  <a:pt x="2482" y="784"/>
                </a:cubicBezTo>
                <a:cubicBezTo>
                  <a:pt x="2492" y="803"/>
                  <a:pt x="2496" y="825"/>
                  <a:pt x="2503" y="846"/>
                </a:cubicBezTo>
                <a:cubicBezTo>
                  <a:pt x="2507" y="856"/>
                  <a:pt x="2514" y="877"/>
                  <a:pt x="2514" y="877"/>
                </a:cubicBezTo>
                <a:cubicBezTo>
                  <a:pt x="2517" y="898"/>
                  <a:pt x="2509" y="924"/>
                  <a:pt x="2524" y="939"/>
                </a:cubicBezTo>
                <a:cubicBezTo>
                  <a:pt x="2533" y="948"/>
                  <a:pt x="2548" y="929"/>
                  <a:pt x="2555" y="918"/>
                </a:cubicBezTo>
                <a:cubicBezTo>
                  <a:pt x="2595" y="854"/>
                  <a:pt x="2593" y="762"/>
                  <a:pt x="2617" y="691"/>
                </a:cubicBezTo>
                <a:cubicBezTo>
                  <a:pt x="2626" y="613"/>
                  <a:pt x="2647" y="540"/>
                  <a:pt x="2658" y="463"/>
                </a:cubicBezTo>
                <a:cubicBezTo>
                  <a:pt x="2667" y="401"/>
                  <a:pt x="2664" y="326"/>
                  <a:pt x="2689" y="267"/>
                </a:cubicBezTo>
                <a:cubicBezTo>
                  <a:pt x="2708" y="222"/>
                  <a:pt x="2740" y="196"/>
                  <a:pt x="2762" y="153"/>
                </a:cubicBezTo>
                <a:cubicBezTo>
                  <a:pt x="2763" y="150"/>
                  <a:pt x="2792" y="19"/>
                  <a:pt x="2803" y="8"/>
                </a:cubicBezTo>
                <a:cubicBezTo>
                  <a:pt x="2811" y="0"/>
                  <a:pt x="2824" y="15"/>
                  <a:pt x="2834" y="19"/>
                </a:cubicBezTo>
                <a:cubicBezTo>
                  <a:pt x="2865" y="61"/>
                  <a:pt x="2874" y="97"/>
                  <a:pt x="2896" y="143"/>
                </a:cubicBezTo>
                <a:cubicBezTo>
                  <a:pt x="2932" y="411"/>
                  <a:pt x="2871" y="27"/>
                  <a:pt x="2948" y="308"/>
                </a:cubicBezTo>
                <a:cubicBezTo>
                  <a:pt x="2995" y="482"/>
                  <a:pt x="2922" y="421"/>
                  <a:pt x="3000" y="474"/>
                </a:cubicBezTo>
                <a:cubicBezTo>
                  <a:pt x="3229" y="443"/>
                  <a:pt x="3446" y="490"/>
                  <a:pt x="3672" y="505"/>
                </a:cubicBezTo>
                <a:cubicBezTo>
                  <a:pt x="3693" y="512"/>
                  <a:pt x="3719" y="517"/>
                  <a:pt x="3734" y="536"/>
                </a:cubicBezTo>
                <a:cubicBezTo>
                  <a:pt x="3741" y="545"/>
                  <a:pt x="3739" y="557"/>
                  <a:pt x="3744" y="567"/>
                </a:cubicBezTo>
                <a:cubicBezTo>
                  <a:pt x="3767" y="614"/>
                  <a:pt x="3781" y="650"/>
                  <a:pt x="3838" y="650"/>
                </a:cubicBezTo>
              </a:path>
            </a:pathLst>
          </a:custGeom>
          <a:noFill/>
          <a:ln w="28575">
            <a:solidFill>
              <a:srgbClr val="00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913" name="Line 10"/>
          <p:cNvSpPr>
            <a:spLocks noChangeShapeType="1"/>
          </p:cNvSpPr>
          <p:nvPr/>
        </p:nvSpPr>
        <p:spPr bwMode="auto">
          <a:xfrm flipH="1" flipV="1">
            <a:off x="1295400" y="1447800"/>
            <a:ext cx="0" cy="4495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2283" name="Text Box 11"/>
          <p:cNvSpPr txBox="1">
            <a:spLocks noChangeArrowheads="1"/>
          </p:cNvSpPr>
          <p:nvPr/>
        </p:nvSpPr>
        <p:spPr bwMode="auto">
          <a:xfrm>
            <a:off x="1295400" y="1752600"/>
            <a:ext cx="23749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0099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Star moving towards us</a:t>
            </a:r>
            <a:endParaRPr lang="en-US" altLang="zh-CN" sz="240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915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b="0" dirty="0" smtClean="0"/>
              <a:t>天体辐射能谱的位移通常无法察觉</a:t>
            </a:r>
          </a:p>
        </p:txBody>
      </p:sp>
      <p:sp>
        <p:nvSpPr>
          <p:cNvPr id="123916" name="Text Box 13"/>
          <p:cNvSpPr txBox="1">
            <a:spLocks noChangeArrowheads="1"/>
          </p:cNvSpPr>
          <p:nvPr/>
        </p:nvSpPr>
        <p:spPr bwMode="auto">
          <a:xfrm rot="-5400000">
            <a:off x="-1471612" y="3063875"/>
            <a:ext cx="4267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CC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Strength of the Light with this Wavelength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7" grpId="0" autoUpdateAnimBg="0"/>
      <p:bldP spid="182279" grpId="0" autoUpdateAnimBg="0"/>
      <p:bldP spid="182283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3600" b="0" dirty="0" smtClean="0"/>
              <a:t>谱线的多普勒位移更易测量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25538"/>
            <a:ext cx="8763000" cy="199176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通过证认一个谱线系列（如氢的巴尔末线系）而知道其静止波长</a:t>
            </a:r>
            <a:endParaRPr lang="en-US" altLang="zh-CN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由所有谱线的</a:t>
            </a:r>
            <a:r>
              <a:rPr lang="zh-CN" altLang="zh-CN" dirty="0" smtClean="0"/>
              <a:t>多普勒位移</a:t>
            </a:r>
            <a:r>
              <a:rPr lang="zh-CN" altLang="en-US" dirty="0" smtClean="0"/>
              <a:t>得知天体是靠近还是远离观测者及其视向速率的大小</a:t>
            </a:r>
            <a:endParaRPr lang="en-US" altLang="zh-CN" dirty="0" smtClean="0"/>
          </a:p>
        </p:txBody>
      </p:sp>
      <p:pic>
        <p:nvPicPr>
          <p:cNvPr id="125956" name="Picture 4" descr="rainbow-dopl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9" y="3252244"/>
            <a:ext cx="5093139" cy="342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6620459" y="4581128"/>
            <a:ext cx="2357437" cy="636588"/>
          </a:xfrm>
          <a:prstGeom prst="rect">
            <a:avLst/>
          </a:prstGeom>
          <a:noFill/>
          <a:ln w="5715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00FF00"/>
                </a:solidFill>
              </a:rPr>
              <a:t>实验室得出</a:t>
            </a:r>
            <a:endParaRPr lang="en-US" altLang="zh-CN" dirty="0">
              <a:solidFill>
                <a:srgbClr val="00FF00"/>
              </a:solidFill>
            </a:endParaRPr>
          </a:p>
        </p:txBody>
      </p:sp>
      <p:sp>
        <p:nvSpPr>
          <p:cNvPr id="125958" name="左箭头 6"/>
          <p:cNvSpPr>
            <a:spLocks noChangeArrowheads="1"/>
          </p:cNvSpPr>
          <p:nvPr/>
        </p:nvSpPr>
        <p:spPr bwMode="auto">
          <a:xfrm>
            <a:off x="5700713" y="4756547"/>
            <a:ext cx="857250" cy="28575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0" dirty="0" smtClean="0"/>
              <a:t>不实用的例子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如果辐射源远离观测者而去，谱线将发生红移：</a:t>
            </a:r>
          </a:p>
        </p:txBody>
      </p:sp>
      <p:graphicFrame>
        <p:nvGraphicFramePr>
          <p:cNvPr id="130052" name="Object 4"/>
          <p:cNvGraphicFramePr>
            <a:graphicFrameLocks noChangeAspect="1"/>
          </p:cNvGraphicFramePr>
          <p:nvPr/>
        </p:nvGraphicFramePr>
        <p:xfrm>
          <a:off x="785813" y="1785938"/>
          <a:ext cx="7723187" cy="445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24" name="公式" r:id="rId4" imgW="2159000" imgH="1244600" progId="Equation.3">
                  <p:embed/>
                </p:oleObj>
              </mc:Choice>
              <mc:Fallback>
                <p:oleObj name="公式" r:id="rId4" imgW="2159000" imgH="1244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785938"/>
                        <a:ext cx="7723187" cy="4452937"/>
                      </a:xfrm>
                      <a:prstGeom prst="rect">
                        <a:avLst/>
                      </a:prstGeom>
                      <a:solidFill>
                        <a:srgbClr val="FF00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理解电磁波的基本性质。</a:t>
            </a:r>
            <a:endParaRPr lang="en-US" altLang="zh-CN" sz="2800" dirty="0" smtClean="0"/>
          </a:p>
          <a:p>
            <a:r>
              <a:rPr lang="zh-CN" altLang="en-US" sz="2800" dirty="0" smtClean="0"/>
              <a:t>掌握黑体辐射的基本性质以及维</a:t>
            </a:r>
            <a:r>
              <a:rPr lang="zh-CN" altLang="en-US" sz="2800" dirty="0"/>
              <a:t>恩位移</a:t>
            </a:r>
            <a:r>
              <a:rPr lang="zh-CN" altLang="en-US" sz="2800" dirty="0" smtClean="0"/>
              <a:t>定律和斯</a:t>
            </a:r>
            <a:r>
              <a:rPr lang="zh-CN" altLang="en-US" sz="2800" dirty="0"/>
              <a:t>忒藩</a:t>
            </a:r>
            <a:r>
              <a:rPr lang="en-US" altLang="zh-CN" sz="2800" dirty="0"/>
              <a:t>-</a:t>
            </a:r>
            <a:r>
              <a:rPr lang="zh-CN" altLang="en-US" sz="2800" dirty="0"/>
              <a:t>玻耳兹曼</a:t>
            </a:r>
            <a:r>
              <a:rPr lang="zh-CN" altLang="en-US" sz="2800" dirty="0" smtClean="0"/>
              <a:t>定律的物理意义及其计算方法。</a:t>
            </a:r>
            <a:endParaRPr lang="en-US" altLang="zh-CN" sz="2800" dirty="0" smtClean="0"/>
          </a:p>
          <a:p>
            <a:r>
              <a:rPr lang="zh-CN" altLang="en-US" sz="2800" dirty="0" smtClean="0"/>
              <a:t>掌握流量、亮度与光度的定义。</a:t>
            </a:r>
            <a:endParaRPr lang="en-US" altLang="zh-CN" sz="2800" dirty="0" smtClean="0"/>
          </a:p>
          <a:p>
            <a:r>
              <a:rPr lang="zh-CN" altLang="en-US" sz="2800" dirty="0" smtClean="0"/>
              <a:t>理解原子谱线的产生机制及其用途；理解氢原子的谱线系列；理解原子电离及其表示方法。</a:t>
            </a:r>
            <a:endParaRPr lang="en-US" altLang="zh-CN" sz="2800" dirty="0" smtClean="0"/>
          </a:p>
          <a:p>
            <a:r>
              <a:rPr lang="zh-CN" altLang="en-US" sz="2800" dirty="0" smtClean="0"/>
              <a:t>掌握多普勒效应及其计算方法。</a:t>
            </a:r>
            <a:endParaRPr lang="en-US" altLang="zh-CN" sz="2800" dirty="0" smtClean="0"/>
          </a:p>
          <a:p>
            <a:r>
              <a:rPr lang="zh-CN" altLang="en-US" sz="2800" dirty="0"/>
              <a:t>理解</a:t>
            </a:r>
            <a:r>
              <a:rPr lang="zh-CN" altLang="en-US" sz="2800" dirty="0" smtClean="0"/>
              <a:t>光学望远镜的基本类型及其优缺点、主要功能。</a:t>
            </a:r>
            <a:endParaRPr lang="en-US" altLang="zh-CN" sz="2800" dirty="0" smtClean="0"/>
          </a:p>
          <a:p>
            <a:r>
              <a:rPr lang="zh-CN" altLang="en-US" sz="2800" dirty="0" smtClean="0"/>
              <a:t>了解光学望远镜的终端设备。</a:t>
            </a:r>
            <a:endParaRPr lang="en-US" altLang="zh-CN" sz="2800" dirty="0" smtClean="0"/>
          </a:p>
          <a:p>
            <a:r>
              <a:rPr lang="zh-CN" altLang="en-US" sz="2800" dirty="0" smtClean="0"/>
              <a:t>了解全波段望远镜。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659240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0" dirty="0" smtClean="0"/>
              <a:t>实用的例子：位移 </a:t>
            </a:r>
            <a:r>
              <a:rPr lang="en-US" altLang="zh-CN" sz="4400" b="0" dirty="0" smtClean="0">
                <a:sym typeface="Wingdings" panose="05000000000000000000" pitchFamily="2" charset="2"/>
              </a:rPr>
              <a:t></a:t>
            </a:r>
            <a:r>
              <a:rPr lang="zh-CN" altLang="en-US" sz="4400" b="0" dirty="0" smtClean="0"/>
              <a:t>速度</a:t>
            </a:r>
            <a:endParaRPr lang="en-US" altLang="zh-CN" sz="4400" b="0" dirty="0" smtClean="0"/>
          </a:p>
        </p:txBody>
      </p:sp>
      <p:pic>
        <p:nvPicPr>
          <p:cNvPr id="132099" name="Picture 3" descr="doppl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72"/>
          <a:stretch>
            <a:fillRect/>
          </a:stretch>
        </p:blipFill>
        <p:spPr bwMode="auto">
          <a:xfrm>
            <a:off x="179388" y="1628775"/>
            <a:ext cx="8820150" cy="41640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多普勒效应的几点注意</a:t>
            </a:r>
            <a:endParaRPr lang="en-US" altLang="zh-CN" sz="4400" b="0" dirty="0" smtClean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776"/>
            <a:ext cx="8763000" cy="497056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多普勒效应只告诉我们辐射源和观测者的相对运动</a:t>
            </a:r>
            <a:endParaRPr lang="en-US" altLang="zh-CN" dirty="0" smtClean="0"/>
          </a:p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/>
              <a:t>多普勒位移的大小只由天体速度沿视线方向速率的大小决定</a:t>
            </a:r>
            <a:endParaRPr lang="en-US" altLang="zh-CN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3200" dirty="0" smtClean="0"/>
              <a:t>多普勒位移只能告诉天体的视向速率</a:t>
            </a:r>
            <a:endParaRPr lang="en-US" altLang="zh-CN" sz="3200" dirty="0" smtClean="0"/>
          </a:p>
          <a:p>
            <a:pPr lvl="1" eaLnBrk="1" hangingPunct="1"/>
            <a:r>
              <a:rPr lang="zh-CN" altLang="en-US" sz="3200" dirty="0" smtClean="0"/>
              <a:t>速度与视线方向垂直：无多普勒效应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692150"/>
            <a:ext cx="8534400" cy="685800"/>
          </a:xfrm>
        </p:spPr>
        <p:txBody>
          <a:bodyPr/>
          <a:lstStyle/>
          <a:p>
            <a:pPr algn="ctr"/>
            <a:r>
              <a:rPr lang="en-US" altLang="zh-CN" sz="6000" dirty="0" smtClean="0"/>
              <a:t>5</a:t>
            </a:r>
            <a:r>
              <a:rPr lang="zh-CN" altLang="en-US" sz="6000" dirty="0" smtClean="0"/>
              <a:t>。光学望远镜 </a:t>
            </a:r>
            <a:endParaRPr lang="en-US" altLang="zh-CN" sz="6000" dirty="0" smtClean="0"/>
          </a:p>
        </p:txBody>
      </p:sp>
      <p:pic>
        <p:nvPicPr>
          <p:cNvPr id="2304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4075" y="2420938"/>
            <a:ext cx="4983163" cy="339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03140" y="260648"/>
            <a:ext cx="7632848" cy="685800"/>
          </a:xfrm>
        </p:spPr>
        <p:txBody>
          <a:bodyPr/>
          <a:lstStyle/>
          <a:p>
            <a:pPr algn="ctr"/>
            <a:r>
              <a:rPr lang="en-US" altLang="zh-CN" sz="4000" b="0" dirty="0" smtClean="0"/>
              <a:t>2009</a:t>
            </a:r>
            <a:r>
              <a:rPr lang="zh-CN" altLang="en-US" sz="4000" b="0" dirty="0" smtClean="0"/>
              <a:t>年：望远镜指向星空</a:t>
            </a:r>
            <a:r>
              <a:rPr lang="en-US" altLang="zh-CN" sz="4000" b="0" dirty="0" smtClean="0"/>
              <a:t>400</a:t>
            </a:r>
            <a:r>
              <a:rPr lang="zh-CN" altLang="en-US" sz="4000" b="0" dirty="0" smtClean="0"/>
              <a:t>年</a:t>
            </a:r>
          </a:p>
        </p:txBody>
      </p:sp>
      <p:pic>
        <p:nvPicPr>
          <p:cNvPr id="2324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200" y="1125538"/>
            <a:ext cx="3508375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2453" name="Picture 5" descr="海报page（3-2）-小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125538"/>
            <a:ext cx="389255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54063" y="330200"/>
            <a:ext cx="7772400" cy="762000"/>
          </a:xfrm>
        </p:spPr>
        <p:txBody>
          <a:bodyPr/>
          <a:lstStyle/>
          <a:p>
            <a:pPr algn="ctr" eaLnBrk="1" hangingPunct="1"/>
            <a:r>
              <a:rPr lang="zh-CN" altLang="en-US" sz="4400" b="0" dirty="0" smtClean="0"/>
              <a:t>光学望远镜的类型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028700"/>
            <a:ext cx="8636000" cy="53927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折射式望远镜 </a:t>
            </a:r>
            <a:r>
              <a:rPr lang="en-US" altLang="zh-CN" dirty="0" smtClean="0">
                <a:latin typeface="Arial" panose="020B0604020202020204" pitchFamily="34" charset="0"/>
              </a:rPr>
              <a:t>(refracting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telescope)</a:t>
            </a:r>
            <a:r>
              <a:rPr lang="zh-CN" altLang="en-US" dirty="0" smtClean="0">
                <a:latin typeface="Arial" panose="020B0604020202020204" pitchFamily="34" charset="0"/>
              </a:rPr>
              <a:t>：利用</a:t>
            </a:r>
            <a:r>
              <a:rPr lang="en-US" altLang="zh-CN" dirty="0" smtClean="0">
                <a:latin typeface="Arial" panose="020B0604020202020204" pitchFamily="34" charset="0"/>
              </a:rPr>
              <a:t>“</a:t>
            </a:r>
            <a:r>
              <a:rPr lang="zh-CN" altLang="en-US" dirty="0" smtClean="0">
                <a:latin typeface="Arial" panose="020B0604020202020204" pitchFamily="34" charset="0"/>
              </a:rPr>
              <a:t>凸”透镜来聚集和聚焦光</a:t>
            </a:r>
            <a:r>
              <a:rPr lang="en-US" altLang="zh-CN" dirty="0" smtClean="0">
                <a:latin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反射式望远镜</a:t>
            </a:r>
            <a:r>
              <a:rPr lang="en-US" altLang="zh-CN" dirty="0" smtClean="0">
                <a:latin typeface="Arial" panose="020B0604020202020204" pitchFamily="34" charset="0"/>
              </a:rPr>
              <a:t> (reflecting telescope)</a:t>
            </a:r>
            <a:r>
              <a:rPr lang="zh-CN" altLang="en-US" dirty="0" smtClean="0">
                <a:latin typeface="Arial" panose="020B0604020202020204" pitchFamily="34" charset="0"/>
              </a:rPr>
              <a:t>：使用“凹”面镜来聚集和聚焦光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【</a:t>
            </a:r>
            <a:r>
              <a:rPr lang="zh-CN" altLang="en-US" dirty="0" smtClean="0">
                <a:latin typeface="Arial" panose="020B0604020202020204" pitchFamily="34" charset="0"/>
              </a:rPr>
              <a:t>折反式</a:t>
            </a:r>
            <a:r>
              <a:rPr lang="en-US" altLang="zh-CN" dirty="0" smtClean="0">
                <a:latin typeface="Arial" panose="020B0604020202020204" pitchFamily="34" charset="0"/>
              </a:rPr>
              <a:t>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9410" y="411019"/>
            <a:ext cx="8534400" cy="685800"/>
          </a:xfrm>
        </p:spPr>
        <p:txBody>
          <a:bodyPr/>
          <a:lstStyle/>
          <a:p>
            <a:pPr algn="ctr"/>
            <a:r>
              <a:rPr lang="zh-CN" altLang="en-US" sz="4400" b="0" dirty="0" smtClean="0"/>
              <a:t>光的折射原理与折射式望远镜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345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2636838"/>
            <a:ext cx="8674100" cy="246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000" b="0" dirty="0" smtClean="0"/>
              <a:t>世界上最大的折射式望远镜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8"/>
            <a:ext cx="7848996" cy="5746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 smtClean="0"/>
              <a:t>美国叶凯士天文台：</a:t>
            </a:r>
            <a:r>
              <a:rPr lang="en-US" altLang="zh-CN" dirty="0" smtClean="0"/>
              <a:t>1.02m</a:t>
            </a:r>
            <a:r>
              <a:rPr lang="zh-CN" altLang="en-US" dirty="0" smtClean="0"/>
              <a:t>，镜筒长</a:t>
            </a:r>
            <a:r>
              <a:rPr lang="en-US" altLang="zh-CN" dirty="0" smtClean="0"/>
              <a:t>19.2</a:t>
            </a:r>
            <a:r>
              <a:rPr lang="zh-CN" altLang="en-US" dirty="0" smtClean="0"/>
              <a:t>米</a:t>
            </a:r>
          </a:p>
        </p:txBody>
      </p:sp>
      <p:pic>
        <p:nvPicPr>
          <p:cNvPr id="268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588" y="3213100"/>
            <a:ext cx="7999412" cy="327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829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1860080"/>
            <a:ext cx="430847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 dirty="0" smtClean="0"/>
              <a:t>折射望远镜的色差 </a:t>
            </a:r>
            <a:r>
              <a:rPr lang="en-US" altLang="zh-CN" sz="3600" b="0" dirty="0" smtClean="0"/>
              <a:t>(chromatic aberration</a:t>
            </a:r>
            <a:r>
              <a:rPr lang="zh-CN" altLang="en-US" sz="3600" b="0" dirty="0" smtClean="0"/>
              <a:t>）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25538"/>
            <a:ext cx="8763000" cy="1799406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透镜（棱镜）：兰光比红光偏折大 </a:t>
            </a:r>
            <a:r>
              <a:rPr lang="en-US" altLang="zh-CN" dirty="0" smtClean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兰光焦距短于红光焦距</a:t>
            </a:r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单一透镜形成彩虹图像</a:t>
            </a:r>
            <a:endParaRPr lang="en-US" altLang="zh-CN" dirty="0" smtClean="0"/>
          </a:p>
        </p:txBody>
      </p:sp>
      <p:pic>
        <p:nvPicPr>
          <p:cNvPr id="145412" name="Picture 4" descr="chromab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1663"/>
            <a:ext cx="9156700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333375"/>
            <a:ext cx="8763000" cy="5257800"/>
          </a:xfrm>
        </p:spPr>
        <p:txBody>
          <a:bodyPr/>
          <a:lstStyle/>
          <a:p>
            <a:r>
              <a:rPr lang="en-US" altLang="zh-CN" smtClean="0"/>
              <a:t>(</a:t>
            </a:r>
            <a:r>
              <a:rPr lang="zh-CN" altLang="en-US" smtClean="0"/>
              <a:t>长焦距：减小色差</a:t>
            </a:r>
            <a:r>
              <a:rPr lang="en-US" altLang="zh-CN" smtClean="0"/>
              <a:t>)</a:t>
            </a:r>
          </a:p>
          <a:p>
            <a:endParaRPr lang="zh-CN" altLang="en-US" smtClean="0"/>
          </a:p>
          <a:p>
            <a:endParaRPr lang="zh-CN" altLang="en-US" smtClean="0"/>
          </a:p>
          <a:p>
            <a:endParaRPr lang="zh-CN" altLang="en-US" smtClean="0"/>
          </a:p>
          <a:p>
            <a:endParaRPr lang="zh-CN" altLang="en-US" smtClean="0"/>
          </a:p>
          <a:p>
            <a:r>
              <a:rPr lang="zh-CN" altLang="en-US" smtClean="0"/>
              <a:t>复合透镜：补偿色差</a:t>
            </a:r>
          </a:p>
        </p:txBody>
      </p:sp>
      <p:pic>
        <p:nvPicPr>
          <p:cNvPr id="2744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052513"/>
            <a:ext cx="7458075" cy="204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44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213" y="4005263"/>
            <a:ext cx="7413625" cy="246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000" b="0" dirty="0" smtClean="0"/>
              <a:t>光的反射原理与反射式望远镜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76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213" y="1125538"/>
            <a:ext cx="3663950" cy="541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b="0" dirty="0" smtClean="0"/>
              <a:t>1。电磁波（辐射）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多信息</a:t>
            </a:r>
            <a:r>
              <a:rPr lang="zh-CN" altLang="en-US" dirty="0" smtClean="0"/>
              <a:t>天文学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有关宇宙信息的绝大多部分来源于天体发出(如恒星）或反射（如月球）的</a:t>
            </a:r>
            <a:r>
              <a:rPr lang="zh-CN" altLang="en-US" dirty="0" smtClean="0">
                <a:solidFill>
                  <a:srgbClr val="FFFF00"/>
                </a:solidFill>
              </a:rPr>
              <a:t>电磁辐射</a:t>
            </a:r>
          </a:p>
          <a:p>
            <a:pPr lvl="1" eaLnBrk="1" hangingPunct="1"/>
            <a:r>
              <a:rPr lang="zh-CN" altLang="en-US" dirty="0" smtClean="0">
                <a:solidFill>
                  <a:srgbClr val="A45100"/>
                </a:solidFill>
              </a:rPr>
              <a:t>宇宙射线、中微子</a:t>
            </a:r>
            <a:r>
              <a:rPr lang="zh-CN" altLang="en-US" dirty="0">
                <a:solidFill>
                  <a:srgbClr val="A45100"/>
                </a:solidFill>
              </a:rPr>
              <a:t>、</a:t>
            </a:r>
            <a:r>
              <a:rPr lang="zh-CN" altLang="en-US" dirty="0" smtClean="0">
                <a:solidFill>
                  <a:srgbClr val="A45100"/>
                </a:solidFill>
              </a:rPr>
              <a:t>引力波（及望远镜）</a:t>
            </a:r>
            <a:endParaRPr lang="en-US" altLang="zh-CN" dirty="0" smtClean="0">
              <a:solidFill>
                <a:srgbClr val="A45100"/>
              </a:solidFill>
            </a:endParaRPr>
          </a:p>
          <a:p>
            <a:pPr lvl="1" eaLnBrk="1" hangingPunct="1"/>
            <a:r>
              <a:rPr lang="zh-CN" altLang="en-US" dirty="0" smtClean="0">
                <a:solidFill>
                  <a:srgbClr val="A45100"/>
                </a:solidFill>
              </a:rPr>
              <a:t>实验室（粒子加速器），计算机数值模拟</a:t>
            </a:r>
            <a:endParaRPr lang="en-US" altLang="zh-CN" dirty="0" smtClean="0">
              <a:solidFill>
                <a:srgbClr val="A45100"/>
              </a:solidFill>
            </a:endParaRPr>
          </a:p>
          <a:p>
            <a:pPr eaLnBrk="1" hangingPunct="1"/>
            <a:r>
              <a:rPr lang="zh-CN" altLang="en-US" dirty="0" smtClean="0"/>
              <a:t>辐射所携带的信息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天体的</a:t>
            </a:r>
            <a:r>
              <a:rPr lang="zh-CN" altLang="en-US" dirty="0" smtClean="0"/>
              <a:t>温度、运动、化学成分、密度和结构等信息</a:t>
            </a:r>
          </a:p>
          <a:p>
            <a:pPr eaLnBrk="1" hangingPunct="1"/>
            <a:r>
              <a:rPr lang="zh-CN" altLang="en-US" dirty="0" smtClean="0"/>
              <a:t>要理解宇宙，首先要正确理解辐射的基本特征以及用来探测宇宙辐射的设备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天文望远镜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0" dirty="0" smtClean="0"/>
              <a:t>1668</a:t>
            </a:r>
            <a:r>
              <a:rPr lang="zh-CN" altLang="en-US" sz="3600" b="0" dirty="0" smtClean="0"/>
              <a:t>年，牛顿制作了第一架反射式望远镜</a:t>
            </a:r>
            <a:endParaRPr lang="zh-CN" altLang="en-US" sz="3600" dirty="0" smtClean="0"/>
          </a:p>
        </p:txBody>
      </p:sp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052513"/>
            <a:ext cx="3438525" cy="515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963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6100" y="1341438"/>
            <a:ext cx="4354513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3" name="直接连接符 2"/>
          <p:cNvCxnSpPr/>
          <p:nvPr/>
        </p:nvCxnSpPr>
        <p:spPr bwMode="auto">
          <a:xfrm>
            <a:off x="7308304" y="2204864"/>
            <a:ext cx="576064" cy="5040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000" b="0" dirty="0" smtClean="0"/>
              <a:t>现代卡塞格林 </a:t>
            </a:r>
            <a:r>
              <a:rPr lang="en-US" altLang="zh-CN" sz="4000" b="0" dirty="0" smtClean="0"/>
              <a:t>(</a:t>
            </a:r>
            <a:r>
              <a:rPr lang="en-US" altLang="zh-CN" sz="4000" b="0" dirty="0" err="1" smtClean="0"/>
              <a:t>Cassegrain</a:t>
            </a:r>
            <a:r>
              <a:rPr lang="en-US" altLang="zh-CN" sz="4000" b="0" dirty="0" smtClean="0"/>
              <a:t>) </a:t>
            </a:r>
            <a:r>
              <a:rPr lang="zh-CN" altLang="en-US" sz="4000" b="0" dirty="0" smtClean="0"/>
              <a:t>望远镜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（卡焦式）</a:t>
            </a:r>
            <a:endParaRPr lang="zh-CN" altLang="en-US" dirty="0" smtClean="0"/>
          </a:p>
        </p:txBody>
      </p:sp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988840"/>
            <a:ext cx="7818438" cy="383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332656"/>
            <a:ext cx="8763000" cy="172819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反射望远镜的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球面像差</a:t>
            </a:r>
            <a:r>
              <a:rPr lang="zh-CN" altLang="en-US" dirty="0" smtClean="0">
                <a:latin typeface="Arial" panose="020B0604020202020204" pitchFamily="34" charset="0"/>
              </a:rPr>
              <a:t>：正球面的镜面（直径大于约</a:t>
            </a:r>
            <a:r>
              <a:rPr lang="en-US" altLang="zh-CN" dirty="0" smtClean="0">
                <a:latin typeface="Arial" panose="020B0604020202020204" pitchFamily="34" charset="0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</a:rPr>
              <a:t>米）不能把平行光聚焦于单一焦点</a:t>
            </a: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采用抛物面的镜面，可得单一焦点</a:t>
            </a:r>
          </a:p>
        </p:txBody>
      </p:sp>
      <p:pic>
        <p:nvPicPr>
          <p:cNvPr id="157699" name="Picture 4" descr="hst-psf-costar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81" y="2038032"/>
            <a:ext cx="5713413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0" name="Text Box 5"/>
          <p:cNvSpPr txBox="1">
            <a:spLocks noChangeArrowheads="1"/>
          </p:cNvSpPr>
          <p:nvPr/>
        </p:nvSpPr>
        <p:spPr bwMode="auto">
          <a:xfrm>
            <a:off x="1732781" y="5274167"/>
            <a:ext cx="2438400" cy="10763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HST</a:t>
            </a:r>
            <a:r>
              <a:rPr lang="zh-CN" altLang="en-US" dirty="0"/>
              <a:t>开始有球面像差</a:t>
            </a:r>
            <a:endParaRPr lang="en-US" altLang="zh-CN" dirty="0"/>
          </a:p>
        </p:txBody>
      </p:sp>
      <p:sp>
        <p:nvSpPr>
          <p:cNvPr id="157701" name="Text Box 6"/>
          <p:cNvSpPr txBox="1">
            <a:spLocks noChangeArrowheads="1"/>
          </p:cNvSpPr>
          <p:nvPr/>
        </p:nvSpPr>
        <p:spPr bwMode="auto">
          <a:xfrm>
            <a:off x="4716016" y="5274167"/>
            <a:ext cx="28797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/>
              <a:t>宇航员为</a:t>
            </a:r>
            <a:r>
              <a:rPr lang="en-US" altLang="zh-CN" dirty="0"/>
              <a:t>HST</a:t>
            </a:r>
            <a:r>
              <a:rPr lang="zh-CN" altLang="en-US" dirty="0"/>
              <a:t>加装一个改正镜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 dirty="0" smtClean="0"/>
              <a:t>哈勃空间望远镜（</a:t>
            </a:r>
            <a:r>
              <a:rPr lang="en-US" altLang="zh-CN" sz="3600" b="0" dirty="0" smtClean="0"/>
              <a:t>HST</a:t>
            </a:r>
            <a:r>
              <a:rPr lang="zh-CN" altLang="en-US" sz="3600" b="0" dirty="0" smtClean="0"/>
              <a:t>）图像对比：</a:t>
            </a:r>
            <a:r>
              <a:rPr lang="en-US" altLang="zh-CN" sz="3600" b="0" dirty="0" smtClean="0"/>
              <a:t> M100</a:t>
            </a:r>
            <a:endParaRPr lang="zh-CN" altLang="en-US" sz="3600" b="0" dirty="0" smtClean="0"/>
          </a:p>
        </p:txBody>
      </p:sp>
      <p:pic>
        <p:nvPicPr>
          <p:cNvPr id="159747" name="Picture 3" descr="WFPCM100Comp2b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462088"/>
            <a:ext cx="8763000" cy="4583112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0" dirty="0" smtClean="0"/>
              <a:t>望远镜的主要功能</a:t>
            </a:r>
            <a:r>
              <a:rPr lang="en-US" altLang="zh-CN" sz="3600" b="0" dirty="0" smtClean="0"/>
              <a:t>1</a:t>
            </a:r>
            <a:r>
              <a:rPr lang="zh-CN" altLang="en-US" sz="3600" b="0" dirty="0" smtClean="0"/>
              <a:t>：聚光能力（灵敏度）</a:t>
            </a:r>
            <a:endParaRPr lang="en-US" altLang="zh-CN" sz="3600" b="0" dirty="0" smtClean="0">
              <a:solidFill>
                <a:srgbClr val="00FF00"/>
              </a:solidFill>
            </a:endParaRP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125538"/>
            <a:ext cx="8447087" cy="2578100"/>
          </a:xfrm>
        </p:spPr>
        <p:txBody>
          <a:bodyPr/>
          <a:lstStyle/>
          <a:p>
            <a:pPr eaLnBrk="1" hangingPunct="1"/>
            <a:r>
              <a:rPr lang="zh-CN" altLang="en-US" smtClean="0"/>
              <a:t>望远镜的主镜口径越大，收集光子的能力越大，即其灵敏度越高</a:t>
            </a:r>
          </a:p>
          <a:p>
            <a:pPr lvl="1" eaLnBrk="1" hangingPunct="1"/>
            <a:r>
              <a:rPr lang="zh-CN" altLang="en-US" smtClean="0"/>
              <a:t>光学望远镜：</a:t>
            </a:r>
            <a:r>
              <a:rPr lang="en-US" altLang="zh-CN" smtClean="0">
                <a:latin typeface="Arial" panose="020B0604020202020204" pitchFamily="34" charset="0"/>
              </a:rPr>
              <a:t>D</a:t>
            </a:r>
            <a:r>
              <a:rPr lang="en-US" altLang="zh-CN" smtClean="0"/>
              <a:t>(</a:t>
            </a:r>
            <a:r>
              <a:rPr lang="zh-CN" altLang="en-US" smtClean="0"/>
              <a:t>直径</a:t>
            </a:r>
            <a:r>
              <a:rPr lang="en-US" altLang="zh-CN" smtClean="0"/>
              <a:t>)=6</a:t>
            </a:r>
            <a:r>
              <a:rPr lang="zh-CN" altLang="en-US" smtClean="0"/>
              <a:t>米</a:t>
            </a:r>
            <a:endParaRPr lang="en-US" altLang="zh-CN" smtClean="0"/>
          </a:p>
          <a:p>
            <a:pPr lvl="1" eaLnBrk="1" hangingPunct="1"/>
            <a:r>
              <a:rPr lang="zh-CN" altLang="en-US" smtClean="0"/>
              <a:t>放大的瞳孔：</a:t>
            </a:r>
            <a:r>
              <a:rPr lang="en-US" altLang="zh-CN" smtClean="0">
                <a:latin typeface="Arial" panose="020B0604020202020204" pitchFamily="34" charset="0"/>
              </a:rPr>
              <a:t>D=6mm</a:t>
            </a:r>
          </a:p>
        </p:txBody>
      </p:sp>
      <p:graphicFrame>
        <p:nvGraphicFramePr>
          <p:cNvPr id="184324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8"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5" name="Object 5"/>
          <p:cNvGraphicFramePr>
            <a:graphicFrameLocks noChangeAspect="1"/>
          </p:cNvGraphicFramePr>
          <p:nvPr/>
        </p:nvGraphicFramePr>
        <p:xfrm>
          <a:off x="1068388" y="3429000"/>
          <a:ext cx="6361112" cy="186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9" name="公式" r:id="rId6" imgW="2603500" imgH="762000" progId="Equation.3">
                  <p:embed/>
                </p:oleObj>
              </mc:Choice>
              <mc:Fallback>
                <p:oleObj name="公式" r:id="rId6" imgW="2603500" imgH="762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3429000"/>
                        <a:ext cx="6361112" cy="1862138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6" name="Oval 6"/>
          <p:cNvSpPr>
            <a:spLocks noChangeArrowheads="1"/>
          </p:cNvSpPr>
          <p:nvPr/>
        </p:nvSpPr>
        <p:spPr bwMode="auto">
          <a:xfrm>
            <a:off x="7596188" y="4292600"/>
            <a:ext cx="914400" cy="914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84327" name="Oval 7"/>
          <p:cNvSpPr>
            <a:spLocks noChangeArrowheads="1"/>
          </p:cNvSpPr>
          <p:nvPr/>
        </p:nvSpPr>
        <p:spPr bwMode="auto">
          <a:xfrm>
            <a:off x="7885113" y="3500438"/>
            <a:ext cx="127000" cy="146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b="0" dirty="0" smtClean="0"/>
              <a:t>望远镜的主要功能</a:t>
            </a:r>
            <a:r>
              <a:rPr lang="en-US" altLang="zh-CN" sz="4000" b="0" dirty="0" smtClean="0"/>
              <a:t>2</a:t>
            </a:r>
            <a:r>
              <a:rPr lang="zh-CN" altLang="en-US" sz="4000" b="0" dirty="0" smtClean="0"/>
              <a:t>：角分辨率</a:t>
            </a:r>
          </a:p>
        </p:txBody>
      </p:sp>
      <p:pic>
        <p:nvPicPr>
          <p:cNvPr id="188419" name="Picture 3" descr="6in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750" y="1143000"/>
            <a:ext cx="2295525" cy="2706688"/>
          </a:xfrm>
          <a:noFill/>
        </p:spPr>
      </p:pic>
      <p:pic>
        <p:nvPicPr>
          <p:cNvPr id="188420" name="Picture 4" descr="20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143000"/>
            <a:ext cx="223837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1" name="Picture 5" descr="94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786188"/>
            <a:ext cx="2249488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2" name="Picture 6" descr="200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3786188"/>
            <a:ext cx="2286000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23" name="Text Box 7"/>
          <p:cNvSpPr txBox="1">
            <a:spLocks noChangeArrowheads="1"/>
          </p:cNvSpPr>
          <p:nvPr/>
        </p:nvSpPr>
        <p:spPr bwMode="auto">
          <a:xfrm>
            <a:off x="5264909" y="2705697"/>
            <a:ext cx="367208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dirty="0" smtClean="0"/>
              <a:t>望远镜</a:t>
            </a:r>
            <a:r>
              <a:rPr lang="zh-CN" altLang="en-US" dirty="0"/>
              <a:t>口径越大，其角分辨率越高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光学极限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光的衍射性质：限制望远镜能分辨的最小角大小，即理论衍射极限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角分辨率：</a:t>
            </a:r>
            <a:endParaRPr lang="zh-CN" altLang="en-US" i="1" dirty="0" smtClean="0">
              <a:latin typeface="Arial" panose="020B0604020202020204" pitchFamily="34" charset="0"/>
            </a:endParaRPr>
          </a:p>
        </p:txBody>
      </p:sp>
      <p:pic>
        <p:nvPicPr>
          <p:cNvPr id="259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3213100"/>
            <a:ext cx="8016875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907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3213" y="2232025"/>
            <a:ext cx="3725862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000" b="0" dirty="0" smtClean="0"/>
              <a:t>大气极限：星像视宁度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32040" y="5994400"/>
            <a:ext cx="3479552" cy="6921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自适应光学技术</a:t>
            </a:r>
          </a:p>
        </p:txBody>
      </p:sp>
      <p:pic>
        <p:nvPicPr>
          <p:cNvPr id="2601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8988" y="1214214"/>
            <a:ext cx="3295925" cy="5472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010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4008" y="1244262"/>
            <a:ext cx="3767584" cy="4742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0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0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09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光学望远镜的终端设备</a:t>
            </a:r>
            <a:endParaRPr lang="en-US" altLang="zh-CN" sz="4400" b="0" dirty="0" smtClean="0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望远镜 </a:t>
            </a:r>
            <a:r>
              <a:rPr lang="en-US" altLang="zh-CN" dirty="0" smtClean="0">
                <a:latin typeface="Arial" panose="020B0604020202020204" pitchFamily="34" charset="0"/>
              </a:rPr>
              <a:t>= </a:t>
            </a:r>
            <a:r>
              <a:rPr lang="zh-CN" altLang="en-US" dirty="0" smtClean="0">
                <a:latin typeface="Arial" panose="020B0604020202020204" pitchFamily="34" charset="0"/>
              </a:rPr>
              <a:t>望远镜（镜筒）</a:t>
            </a:r>
            <a:r>
              <a:rPr lang="en-US" altLang="zh-CN" dirty="0" smtClean="0">
                <a:latin typeface="Arial" panose="020B0604020202020204" pitchFamily="34" charset="0"/>
              </a:rPr>
              <a:t>+ </a:t>
            </a:r>
            <a:r>
              <a:rPr lang="zh-CN" altLang="zh-CN" dirty="0" smtClean="0">
                <a:latin typeface="Arial" panose="020B0604020202020204" pitchFamily="34" charset="0"/>
              </a:rPr>
              <a:t>终端设备</a:t>
            </a:r>
            <a:endParaRPr lang="en-US" altLang="zh-CN" sz="3600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 终端设备（光学探测器与仪器）：</a:t>
            </a:r>
          </a:p>
          <a:p>
            <a:pPr lvl="1" eaLnBrk="1" hangingPunct="1"/>
            <a:r>
              <a:rPr lang="en-US" altLang="zh-CN" sz="3200" dirty="0" smtClean="0">
                <a:latin typeface="Arial" panose="020B0604020202020204" pitchFamily="34" charset="0"/>
              </a:rPr>
              <a:t>【</a:t>
            </a:r>
            <a:r>
              <a:rPr lang="zh-CN" altLang="en-US" sz="3200" dirty="0" smtClean="0">
                <a:latin typeface="Arial" panose="020B0604020202020204" pitchFamily="34" charset="0"/>
              </a:rPr>
              <a:t>目镜</a:t>
            </a:r>
            <a:r>
              <a:rPr lang="en-US" altLang="zh-CN" sz="3200" dirty="0" smtClean="0">
                <a:latin typeface="Arial" panose="020B0604020202020204" pitchFamily="34" charset="0"/>
              </a:rPr>
              <a:t>(eyepiece)】</a:t>
            </a:r>
            <a:r>
              <a:rPr lang="zh-CN" altLang="en-US" sz="3200" dirty="0" smtClean="0">
                <a:latin typeface="Arial" panose="020B0604020202020204" pitchFamily="34" charset="0"/>
              </a:rPr>
              <a:t> </a:t>
            </a:r>
          </a:p>
          <a:p>
            <a:pPr lvl="1" eaLnBrk="1" hangingPunct="1"/>
            <a:r>
              <a:rPr lang="zh-CN" altLang="en-US" sz="3200" dirty="0" smtClean="0">
                <a:latin typeface="Arial" panose="020B0604020202020204" pitchFamily="34" charset="0"/>
              </a:rPr>
              <a:t>探测器 </a:t>
            </a:r>
            <a:r>
              <a:rPr lang="en-US" altLang="zh-CN" sz="3200" dirty="0" smtClean="0">
                <a:latin typeface="Arial" panose="020B0604020202020204" pitchFamily="34" charset="0"/>
              </a:rPr>
              <a:t>(detector</a:t>
            </a:r>
            <a:r>
              <a:rPr lang="en-US" altLang="zh-CN" sz="3200" dirty="0" smtClean="0"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zh-CN" altLang="en-US" sz="3200" dirty="0" smtClean="0">
                <a:latin typeface="Arial" panose="020B0604020202020204" pitchFamily="34" charset="0"/>
                <a:sym typeface="Wingdings" panose="05000000000000000000" pitchFamily="2" charset="2"/>
              </a:rPr>
              <a:t>：</a:t>
            </a:r>
          </a:p>
          <a:p>
            <a:pPr lvl="2" eaLnBrk="1" hangingPunct="1"/>
            <a:r>
              <a:rPr lang="zh-CN" altLang="en-US" sz="3200" dirty="0" smtClean="0"/>
              <a:t>照相底片</a:t>
            </a:r>
            <a:endParaRPr lang="zh-CN" altLang="en-US" sz="3200" dirty="0" smtClean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lvl="2" eaLnBrk="1" hangingPunct="1"/>
            <a:r>
              <a:rPr lang="en-US" altLang="zh-CN" sz="3200" dirty="0" smtClean="0">
                <a:latin typeface="Arial" panose="020B0604020202020204" pitchFamily="34" charset="0"/>
                <a:sym typeface="Wingdings" panose="05000000000000000000" pitchFamily="2" charset="2"/>
              </a:rPr>
              <a:t>CCD</a:t>
            </a:r>
          </a:p>
          <a:p>
            <a:pPr lvl="1" eaLnBrk="1" hangingPunct="1"/>
            <a:r>
              <a:rPr lang="zh-CN" altLang="en-US" sz="3200" dirty="0" smtClean="0">
                <a:latin typeface="Arial" panose="020B0604020202020204" pitchFamily="34" charset="0"/>
              </a:rPr>
              <a:t>仪器 </a:t>
            </a:r>
            <a:r>
              <a:rPr lang="en-US" altLang="zh-CN" sz="3200" dirty="0" smtClean="0">
                <a:latin typeface="Arial" panose="020B0604020202020204" pitchFamily="34" charset="0"/>
              </a:rPr>
              <a:t>(+ CCD) </a:t>
            </a:r>
            <a:endParaRPr lang="zh-CN" altLang="en-US" sz="3200" dirty="0" smtClean="0">
              <a:latin typeface="Arial" panose="020B0604020202020204" pitchFamily="34" charset="0"/>
            </a:endParaRPr>
          </a:p>
          <a:p>
            <a:pPr lvl="2" eaLnBrk="1" hangingPunct="1"/>
            <a:r>
              <a:rPr lang="zh-CN" altLang="en-US" sz="3200" dirty="0" smtClean="0">
                <a:latin typeface="Arial" panose="020B0604020202020204" pitchFamily="34" charset="0"/>
              </a:rPr>
              <a:t>滤光片</a:t>
            </a:r>
            <a:endParaRPr lang="en-US" altLang="zh-CN" sz="3200" dirty="0" smtClean="0">
              <a:latin typeface="Arial" panose="020B0604020202020204" pitchFamily="34" charset="0"/>
            </a:endParaRPr>
          </a:p>
          <a:p>
            <a:pPr lvl="2" eaLnBrk="1" hangingPunct="1"/>
            <a:r>
              <a:rPr lang="zh-CN" altLang="en-US" sz="3200" dirty="0" smtClean="0">
                <a:latin typeface="Arial" panose="020B0604020202020204" pitchFamily="34" charset="0"/>
              </a:rPr>
              <a:t>摄谱仪</a:t>
            </a:r>
            <a:endParaRPr lang="en-US" altLang="zh-CN" sz="32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b="0" dirty="0" smtClean="0"/>
              <a:t>照相底片</a:t>
            </a:r>
          </a:p>
        </p:txBody>
      </p:sp>
      <p:pic>
        <p:nvPicPr>
          <p:cNvPr id="2529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9490" y="783410"/>
            <a:ext cx="4938712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2933" name="Text Box 5"/>
          <p:cNvSpPr txBox="1">
            <a:spLocks noChangeArrowheads="1"/>
          </p:cNvSpPr>
          <p:nvPr/>
        </p:nvSpPr>
        <p:spPr bwMode="auto">
          <a:xfrm>
            <a:off x="3574308" y="5081173"/>
            <a:ext cx="580201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00FF00"/>
                </a:solidFill>
                <a:latin typeface="Times New Roman" charset="0"/>
                <a:ea typeface="华文行楷" charset="-122"/>
              </a:rPr>
              <a:t> 最早的天文照片（</a:t>
            </a:r>
            <a:r>
              <a:rPr lang="en-US" altLang="zh-CN" sz="3200" dirty="0">
                <a:solidFill>
                  <a:srgbClr val="00FF00"/>
                </a:solidFill>
                <a:latin typeface="Times New Roman" charset="0"/>
                <a:ea typeface="华文行楷" charset="-122"/>
              </a:rPr>
              <a:t>1840</a:t>
            </a:r>
            <a:r>
              <a:rPr lang="zh-CN" altLang="en-US" sz="3200" dirty="0">
                <a:solidFill>
                  <a:srgbClr val="00FF00"/>
                </a:solidFill>
                <a:latin typeface="Times New Roman" charset="0"/>
                <a:ea typeface="华文行楷" charset="-122"/>
              </a:rPr>
              <a:t>年） 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200" dirty="0">
                <a:solidFill>
                  <a:srgbClr val="00FF00"/>
                </a:solidFill>
                <a:latin typeface="Times New Roman" charset="0"/>
                <a:ea typeface="华文行楷" charset="-122"/>
              </a:rPr>
              <a:t>【John W. Draper (1811–1882)】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71600" y="2364471"/>
            <a:ext cx="864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金蟾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8122" y="2453921"/>
            <a:ext cx="720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玉兔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b="0" dirty="0" smtClean="0"/>
              <a:t>光是什么（现象）？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 smtClean="0"/>
              <a:t>牛顿让一束太阳光（白光）通过棱镜后看到类似于彩虹的</a:t>
            </a:r>
            <a:r>
              <a:rPr lang="zh-CN" altLang="en-US" dirty="0" smtClean="0">
                <a:solidFill>
                  <a:srgbClr val="FFFF00"/>
                </a:solidFill>
              </a:rPr>
              <a:t>色散</a:t>
            </a:r>
            <a:r>
              <a:rPr lang="zh-CN" altLang="en-US" dirty="0" smtClean="0"/>
              <a:t>现象：光是各色光的混合</a:t>
            </a:r>
          </a:p>
          <a:p>
            <a:r>
              <a:rPr lang="zh-CN" altLang="en-US" dirty="0" smtClean="0">
                <a:solidFill>
                  <a:srgbClr val="FFFF00"/>
                </a:solidFill>
              </a:rPr>
              <a:t>光（能）谱</a:t>
            </a:r>
            <a:r>
              <a:rPr lang="zh-CN" altLang="en-US" dirty="0" smtClean="0"/>
              <a:t>是光强作为光的颜色（波长、频率或能量）的函数</a:t>
            </a:r>
          </a:p>
        </p:txBody>
      </p:sp>
      <p:pic>
        <p:nvPicPr>
          <p:cNvPr id="25604" name="Picture 5" descr="newtp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500438"/>
            <a:ext cx="18288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 descr="prism_anim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500438"/>
            <a:ext cx="45704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4400" b="0" u="none" smtClean="0"/>
              <a:t>Charge-Coupled Device </a:t>
            </a:r>
            <a:r>
              <a:rPr lang="zh-CN" altLang="en-US" sz="4400" b="0" u="none" smtClean="0"/>
              <a:t>（</a:t>
            </a:r>
            <a:r>
              <a:rPr lang="en-US" altLang="zh-CN" sz="4400" b="0" u="none" smtClean="0"/>
              <a:t>CCD</a:t>
            </a:r>
            <a:r>
              <a:rPr lang="zh-CN" altLang="en-US" sz="4400" b="0" u="none" smtClean="0"/>
              <a:t>）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549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052513"/>
            <a:ext cx="57308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498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6769" y="1844824"/>
            <a:ext cx="5929312" cy="484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200" smtClean="0"/>
              <a:t>摄谱仪</a:t>
            </a:r>
            <a:r>
              <a:rPr lang="en-US" altLang="zh-CN" sz="3200" smtClean="0"/>
              <a:t>/</a:t>
            </a:r>
            <a:r>
              <a:rPr lang="en-US" altLang="en-US" sz="3200" smtClean="0"/>
              <a:t>分光仪</a:t>
            </a:r>
            <a:r>
              <a:rPr lang="en-US" altLang="zh-CN" sz="3200" smtClean="0"/>
              <a:t> </a:t>
            </a:r>
            <a:r>
              <a:rPr lang="zh-CN" altLang="en-US" sz="3200" smtClean="0"/>
              <a:t>（</a:t>
            </a:r>
            <a:r>
              <a:rPr lang="en-US" altLang="zh-CN" sz="3200" smtClean="0"/>
              <a:t>spectrograph/spectrometer</a:t>
            </a:r>
            <a:r>
              <a:rPr lang="zh-CN" altLang="en-US" sz="3200" smtClean="0"/>
              <a:t>）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mtClean="0"/>
              <a:t>光谱（学）：电磁辐射按波长分解</a:t>
            </a:r>
          </a:p>
          <a:p>
            <a:r>
              <a:rPr lang="zh-CN" altLang="en-US" smtClean="0"/>
              <a:t>天体的化学和物理性质 </a:t>
            </a:r>
          </a:p>
        </p:txBody>
      </p:sp>
      <p:pic>
        <p:nvPicPr>
          <p:cNvPr id="257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35263"/>
            <a:ext cx="4673600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7029" name="Text Box 5"/>
          <p:cNvSpPr txBox="1">
            <a:spLocks noChangeArrowheads="1"/>
          </p:cNvSpPr>
          <p:nvPr/>
        </p:nvSpPr>
        <p:spPr bwMode="auto">
          <a:xfrm>
            <a:off x="0" y="5157788"/>
            <a:ext cx="3024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dirty="0" smtClean="0"/>
              <a:t>棱镜（</a:t>
            </a:r>
            <a:r>
              <a:rPr lang="en-US" altLang="zh-CN" dirty="0" smtClean="0"/>
              <a:t>prism</a:t>
            </a:r>
            <a:r>
              <a:rPr lang="zh-CN" altLang="en-US" dirty="0" smtClean="0"/>
              <a:t>）摄谱仪</a:t>
            </a:r>
          </a:p>
        </p:txBody>
      </p:sp>
      <p:pic>
        <p:nvPicPr>
          <p:cNvPr id="257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7900" y="2708275"/>
            <a:ext cx="4356100" cy="319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7031" name="Text Box 7"/>
          <p:cNvSpPr txBox="1">
            <a:spLocks noChangeArrowheads="1"/>
          </p:cNvSpPr>
          <p:nvPr/>
        </p:nvSpPr>
        <p:spPr bwMode="auto">
          <a:xfrm>
            <a:off x="4859338" y="2781300"/>
            <a:ext cx="4033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i="1" dirty="0" smtClean="0">
                <a:solidFill>
                  <a:schemeClr val="bg1"/>
                </a:solidFill>
              </a:rPr>
              <a:t>衍射光栅 </a:t>
            </a:r>
            <a:r>
              <a:rPr lang="en-US" altLang="zh-CN" i="1" dirty="0" smtClean="0">
                <a:solidFill>
                  <a:schemeClr val="bg1"/>
                </a:solidFill>
              </a:rPr>
              <a:t>(diffraction grating)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3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304800"/>
            <a:ext cx="7344816" cy="685800"/>
          </a:xfrm>
        </p:spPr>
        <p:txBody>
          <a:bodyPr/>
          <a:lstStyle/>
          <a:p>
            <a:pPr algn="ctr" eaLnBrk="1" hangingPunct="1"/>
            <a:r>
              <a:rPr lang="zh-CN" altLang="en-US" sz="4000" b="0" dirty="0" smtClean="0"/>
              <a:t>大型地基光学望远镜简介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18和19世纪：折射式望远镜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20世纪以来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：（</a:t>
            </a:r>
            <a:r>
              <a:rPr lang="zh-CN" altLang="en-US" dirty="0" smtClean="0">
                <a:latin typeface="Arial" panose="020B0604020202020204" pitchFamily="34" charset="0"/>
              </a:rPr>
              <a:t>大型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）</a:t>
            </a:r>
            <a:r>
              <a:rPr lang="zh-CN" altLang="en-US" dirty="0" smtClean="0">
                <a:latin typeface="Arial" panose="020B0604020202020204" pitchFamily="34" charset="0"/>
              </a:rPr>
              <a:t>反射式望远镜（卡焦式）</a:t>
            </a:r>
          </a:p>
          <a:p>
            <a:pPr lvl="1" eaLnBrk="1" hangingPunct="1"/>
            <a:r>
              <a:rPr lang="en-US" altLang="zh-CN" dirty="0" smtClean="0">
                <a:latin typeface="Arial" panose="020B0604020202020204" pitchFamily="34" charset="0"/>
              </a:rPr>
              <a:t>SALT, 11.0</a:t>
            </a:r>
            <a:r>
              <a:rPr lang="zh-CN" altLang="en-US" dirty="0" smtClean="0">
                <a:latin typeface="Arial" panose="020B0604020202020204" pitchFamily="34" charset="0"/>
              </a:rPr>
              <a:t>米，</a:t>
            </a:r>
            <a:r>
              <a:rPr lang="en-US" altLang="zh-CN" dirty="0" smtClean="0">
                <a:latin typeface="Arial" panose="020B0604020202020204" pitchFamily="34" charset="0"/>
              </a:rPr>
              <a:t>2005</a:t>
            </a:r>
            <a:r>
              <a:rPr lang="zh-CN" altLang="en-US" dirty="0" smtClean="0">
                <a:latin typeface="Arial" panose="020B0604020202020204" pitchFamily="34" charset="0"/>
              </a:rPr>
              <a:t>年</a:t>
            </a:r>
          </a:p>
          <a:p>
            <a:pPr lvl="1" eaLnBrk="1" hangingPunct="1"/>
            <a:r>
              <a:rPr lang="en-US" altLang="zh-CN" dirty="0" smtClean="0">
                <a:latin typeface="Arial" panose="020B0604020202020204" pitchFamily="34" charset="0"/>
              </a:rPr>
              <a:t>GTC, 10.4</a:t>
            </a:r>
            <a:r>
              <a:rPr lang="zh-CN" altLang="en-US" dirty="0" smtClean="0">
                <a:latin typeface="Arial" panose="020B0604020202020204" pitchFamily="34" charset="0"/>
              </a:rPr>
              <a:t>米，</a:t>
            </a:r>
            <a:r>
              <a:rPr lang="en-US" altLang="zh-CN" dirty="0" smtClean="0">
                <a:latin typeface="Arial" panose="020B0604020202020204" pitchFamily="34" charset="0"/>
              </a:rPr>
              <a:t>2007</a:t>
            </a:r>
            <a:r>
              <a:rPr lang="zh-CN" altLang="en-US" dirty="0" smtClean="0">
                <a:latin typeface="Arial" panose="020B0604020202020204" pitchFamily="34" charset="0"/>
              </a:rPr>
              <a:t>年</a:t>
            </a:r>
          </a:p>
          <a:p>
            <a:pPr lvl="1" eaLnBrk="1" hangingPunct="1"/>
            <a:r>
              <a:rPr lang="en-US" altLang="zh-CN" dirty="0" smtClean="0">
                <a:latin typeface="Arial" panose="020B0604020202020204" pitchFamily="34" charset="0"/>
              </a:rPr>
              <a:t>Keck I (II), 10.0</a:t>
            </a:r>
            <a:r>
              <a:rPr lang="zh-CN" altLang="en-US" dirty="0" smtClean="0">
                <a:latin typeface="Arial" panose="020B0604020202020204" pitchFamily="34" charset="0"/>
              </a:rPr>
              <a:t>米，</a:t>
            </a:r>
            <a:r>
              <a:rPr lang="en-US" altLang="zh-CN" dirty="0" smtClean="0">
                <a:latin typeface="Arial" panose="020B0604020202020204" pitchFamily="34" charset="0"/>
              </a:rPr>
              <a:t>1993</a:t>
            </a:r>
            <a:r>
              <a:rPr lang="zh-CN" altLang="en-US" dirty="0" smtClean="0">
                <a:latin typeface="Arial" panose="020B0604020202020204" pitchFamily="34" charset="0"/>
              </a:rPr>
              <a:t>（</a:t>
            </a:r>
            <a:r>
              <a:rPr lang="en-US" altLang="zh-CN" dirty="0" smtClean="0">
                <a:latin typeface="Arial" panose="020B0604020202020204" pitchFamily="34" charset="0"/>
              </a:rPr>
              <a:t>1996</a:t>
            </a:r>
            <a:r>
              <a:rPr lang="zh-CN" altLang="en-US" dirty="0" smtClean="0">
                <a:latin typeface="Arial" panose="020B0604020202020204" pitchFamily="34" charset="0"/>
              </a:rPr>
              <a:t>）年</a:t>
            </a:r>
          </a:p>
          <a:p>
            <a:pPr lvl="1" eaLnBrk="1" hangingPunct="1"/>
            <a:r>
              <a:rPr lang="en-US" altLang="zh-CN" dirty="0" smtClean="0">
                <a:latin typeface="Arial" panose="020B0604020202020204" pitchFamily="34" charset="0"/>
              </a:rPr>
              <a:t>HET, 9.2</a:t>
            </a:r>
            <a:r>
              <a:rPr lang="zh-CN" altLang="en-US" dirty="0" smtClean="0">
                <a:latin typeface="Arial" panose="020B0604020202020204" pitchFamily="34" charset="0"/>
              </a:rPr>
              <a:t>米，</a:t>
            </a:r>
            <a:r>
              <a:rPr lang="en-US" altLang="zh-CN" dirty="0" smtClean="0">
                <a:latin typeface="Arial" panose="020B0604020202020204" pitchFamily="34" charset="0"/>
              </a:rPr>
              <a:t>1999</a:t>
            </a:r>
            <a:r>
              <a:rPr lang="zh-CN" altLang="en-US" dirty="0" smtClean="0">
                <a:latin typeface="Arial" panose="020B0604020202020204" pitchFamily="34" charset="0"/>
              </a:rPr>
              <a:t>年</a:t>
            </a:r>
          </a:p>
          <a:p>
            <a:pPr lvl="1" eaLnBrk="1" hangingPunct="1"/>
            <a:r>
              <a:rPr lang="en-US" altLang="zh-CN" dirty="0" smtClean="0">
                <a:latin typeface="Arial" panose="020B0604020202020204" pitchFamily="34" charset="0"/>
              </a:rPr>
              <a:t>LBT, 8.4x2</a:t>
            </a:r>
            <a:r>
              <a:rPr lang="zh-CN" altLang="en-US" dirty="0" smtClean="0">
                <a:latin typeface="Arial" panose="020B0604020202020204" pitchFamily="34" charset="0"/>
              </a:rPr>
              <a:t>米，</a:t>
            </a:r>
            <a:r>
              <a:rPr lang="en-US" altLang="zh-CN" dirty="0" smtClean="0">
                <a:latin typeface="Arial" panose="020B0604020202020204" pitchFamily="34" charset="0"/>
              </a:rPr>
              <a:t>2008</a:t>
            </a:r>
            <a:r>
              <a:rPr lang="zh-CN" altLang="en-US" dirty="0" smtClean="0">
                <a:latin typeface="Arial" panose="020B0604020202020204" pitchFamily="34" charset="0"/>
              </a:rPr>
              <a:t>年</a:t>
            </a:r>
          </a:p>
          <a:p>
            <a:pPr lvl="1" eaLnBrk="1" hangingPunct="1"/>
            <a:r>
              <a:rPr lang="en-US" altLang="zh-CN" dirty="0" smtClean="0">
                <a:latin typeface="Arial" panose="020B0604020202020204" pitchFamily="34" charset="0"/>
              </a:rPr>
              <a:t>Subaru, 8.3</a:t>
            </a:r>
            <a:r>
              <a:rPr lang="zh-CN" altLang="en-US" dirty="0" smtClean="0">
                <a:latin typeface="Arial" panose="020B0604020202020204" pitchFamily="34" charset="0"/>
              </a:rPr>
              <a:t>米，</a:t>
            </a:r>
            <a:r>
              <a:rPr lang="en-US" altLang="zh-CN" dirty="0" smtClean="0">
                <a:latin typeface="Arial" panose="020B0604020202020204" pitchFamily="34" charset="0"/>
              </a:rPr>
              <a:t>1999</a:t>
            </a:r>
            <a:r>
              <a:rPr lang="zh-CN" altLang="en-US" dirty="0" smtClean="0">
                <a:latin typeface="Arial" panose="020B0604020202020204" pitchFamily="34" charset="0"/>
              </a:rPr>
              <a:t>年</a:t>
            </a:r>
          </a:p>
          <a:p>
            <a:pPr lvl="1" eaLnBrk="1" hangingPunct="1"/>
            <a:r>
              <a:rPr lang="en-US" altLang="zh-CN" dirty="0" smtClean="0">
                <a:latin typeface="Arial" panose="020B0604020202020204" pitchFamily="34" charset="0"/>
              </a:rPr>
              <a:t>VLT, 8.2x4</a:t>
            </a:r>
            <a:r>
              <a:rPr lang="zh-CN" altLang="en-US" dirty="0" smtClean="0">
                <a:latin typeface="Arial" panose="020B0604020202020204" pitchFamily="34" charset="0"/>
              </a:rPr>
              <a:t>米，</a:t>
            </a:r>
            <a:r>
              <a:rPr lang="en-US" altLang="zh-CN" dirty="0" smtClean="0">
                <a:latin typeface="Arial" panose="020B0604020202020204" pitchFamily="34" charset="0"/>
              </a:rPr>
              <a:t>2000</a:t>
            </a:r>
            <a:r>
              <a:rPr lang="zh-CN" altLang="en-US" dirty="0" smtClean="0">
                <a:latin typeface="Arial" panose="020B0604020202020204" pitchFamily="34" charset="0"/>
              </a:rPr>
              <a:t>年</a:t>
            </a:r>
          </a:p>
          <a:p>
            <a:pPr lvl="1" eaLnBrk="1" hangingPunct="1"/>
            <a:r>
              <a:rPr lang="en-US" altLang="zh-CN" dirty="0" smtClean="0">
                <a:latin typeface="Arial" panose="020B0604020202020204" pitchFamily="34" charset="0"/>
              </a:rPr>
              <a:t>Gemini North (South), 8.1</a:t>
            </a:r>
            <a:r>
              <a:rPr lang="zh-CN" altLang="en-US" dirty="0" smtClean="0">
                <a:latin typeface="Arial" panose="020B0604020202020204" pitchFamily="34" charset="0"/>
              </a:rPr>
              <a:t>米，</a:t>
            </a:r>
            <a:r>
              <a:rPr lang="en-US" altLang="zh-CN" dirty="0" smtClean="0">
                <a:latin typeface="Arial" panose="020B0604020202020204" pitchFamily="34" charset="0"/>
              </a:rPr>
              <a:t>1999</a:t>
            </a:r>
            <a:r>
              <a:rPr lang="zh-CN" altLang="en-US" dirty="0" smtClean="0">
                <a:latin typeface="Arial" panose="020B0604020202020204" pitchFamily="34" charset="0"/>
              </a:rPr>
              <a:t>（</a:t>
            </a:r>
            <a:r>
              <a:rPr lang="en-US" altLang="zh-CN" dirty="0" smtClean="0">
                <a:latin typeface="Arial" panose="020B0604020202020204" pitchFamily="34" charset="0"/>
              </a:rPr>
              <a:t>2000</a:t>
            </a:r>
            <a:r>
              <a:rPr lang="zh-CN" altLang="en-US" dirty="0" smtClean="0">
                <a:latin typeface="Arial" panose="020B0604020202020204" pitchFamily="34" charset="0"/>
              </a:rPr>
              <a:t>）年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163843" name="Picture 3" descr="welcome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765175"/>
            <a:ext cx="5541962" cy="3097213"/>
          </a:xfrm>
          <a:noFill/>
        </p:spPr>
      </p:pic>
      <p:pic>
        <p:nvPicPr>
          <p:cNvPr id="163844" name="Picture 4" descr="tn10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737393"/>
            <a:ext cx="47148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323850" y="4221163"/>
            <a:ext cx="8555038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第一台真正意义上的现代大型望远镜：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1917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年建造，威尔逊天文台，口径为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2.5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米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哈勃正是利用它于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1929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年发现了宇宙正在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膨胀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5229225"/>
            <a:ext cx="8786812" cy="111442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Hale </a:t>
            </a:r>
            <a:r>
              <a:rPr lang="zh-CN" altLang="en-US" dirty="0" smtClean="0">
                <a:latin typeface="Arial" panose="020B0604020202020204" pitchFamily="34" charset="0"/>
              </a:rPr>
              <a:t>（黑尔）望远镜 </a:t>
            </a:r>
            <a:r>
              <a:rPr lang="en-US" altLang="zh-CN" dirty="0" smtClean="0">
                <a:latin typeface="Arial" panose="020B0604020202020204" pitchFamily="34" charset="0"/>
              </a:rPr>
              <a:t>(5m) (1947) 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帕洛玛天文台（</a:t>
            </a:r>
            <a:r>
              <a:rPr lang="en-US" altLang="zh-CN" dirty="0" smtClean="0">
                <a:latin typeface="Arial" panose="020B0604020202020204" pitchFamily="34" charset="0"/>
              </a:rPr>
              <a:t>Palomar observatory</a:t>
            </a:r>
            <a:r>
              <a:rPr lang="zh-CN" altLang="en-US" dirty="0" smtClean="0">
                <a:latin typeface="Arial" panose="020B0604020202020204" pitchFamily="34" charset="0"/>
              </a:rPr>
              <a:t>）</a:t>
            </a:r>
          </a:p>
        </p:txBody>
      </p:sp>
      <p:pic>
        <p:nvPicPr>
          <p:cNvPr id="165891" name="Picture 4" descr="hale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692150"/>
            <a:ext cx="6805613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4000" b="0" dirty="0" smtClean="0"/>
              <a:t>凯克望远镜</a:t>
            </a:r>
            <a:r>
              <a:rPr lang="en-US" altLang="zh-CN" sz="4000" b="0" dirty="0" smtClean="0"/>
              <a:t> (Keck land II)</a:t>
            </a:r>
            <a:r>
              <a:rPr lang="en-US" altLang="zh-CN" sz="4000" dirty="0" smtClean="0"/>
              <a:t> </a:t>
            </a:r>
            <a:endParaRPr lang="zh-CN" altLang="en-US" sz="4000" dirty="0" smtClean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5229225"/>
            <a:ext cx="5400675" cy="1281113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Arial" panose="020B0604020202020204" pitchFamily="34" charset="0"/>
              </a:rPr>
              <a:t>2 </a:t>
            </a:r>
            <a:r>
              <a:rPr lang="en-US" altLang="zh-CN" sz="2800" b="1" dirty="0" smtClean="0">
                <a:latin typeface="Arial" panose="020B0604020202020204" pitchFamily="34" charset="0"/>
              </a:rPr>
              <a:t>x 9.82m</a:t>
            </a:r>
            <a:r>
              <a:rPr lang="zh-CN" altLang="en-US" sz="2800" b="1" dirty="0" smtClean="0">
                <a:latin typeface="Arial" panose="020B0604020202020204" pitchFamily="34" charset="0"/>
              </a:rPr>
              <a:t>，海拔 </a:t>
            </a:r>
            <a:r>
              <a:rPr lang="en-US" altLang="zh-CN" sz="2800" b="1" dirty="0" smtClean="0">
                <a:latin typeface="Arial" panose="020B0604020202020204" pitchFamily="34" charset="0"/>
              </a:rPr>
              <a:t>4,150m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latin typeface="Arial" panose="020B0604020202020204" pitchFamily="34" charset="0"/>
              </a:rPr>
              <a:t>莫纳克亚 </a:t>
            </a:r>
            <a:r>
              <a:rPr lang="en-US" altLang="zh-CN" sz="2800" b="1" dirty="0" smtClean="0">
                <a:latin typeface="Arial" panose="020B0604020202020204" pitchFamily="34" charset="0"/>
              </a:rPr>
              <a:t>(Mauna Kea)</a:t>
            </a:r>
            <a:r>
              <a:rPr lang="zh-CN" altLang="en-US" sz="2800" b="1" dirty="0" smtClean="0">
                <a:latin typeface="Arial" panose="020B0604020202020204" pitchFamily="34" charset="0"/>
              </a:rPr>
              <a:t>，夏威夷</a:t>
            </a:r>
          </a:p>
        </p:txBody>
      </p:sp>
      <p:pic>
        <p:nvPicPr>
          <p:cNvPr id="167940" name="Picture 4" descr="ke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58801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1038" y="260350"/>
            <a:ext cx="3382962" cy="630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6588125" y="4365625"/>
            <a:ext cx="1873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3200" smtClean="0">
                <a:solidFill>
                  <a:srgbClr val="FF0000"/>
                </a:solidFill>
                <a:ea typeface="华文琥珀" panose="02010800040101010101" pitchFamily="2" charset="-122"/>
              </a:rPr>
              <a:t>拼接镜面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28600"/>
            <a:ext cx="8640763" cy="762000"/>
          </a:xfrm>
        </p:spPr>
        <p:txBody>
          <a:bodyPr/>
          <a:lstStyle/>
          <a:p>
            <a:pPr algn="ctr" eaLnBrk="1" hangingPunct="1"/>
            <a:r>
              <a:rPr lang="en-US" altLang="zh-CN" sz="3600" b="0" dirty="0" smtClean="0"/>
              <a:t>Very Large Telescope </a:t>
            </a:r>
            <a:r>
              <a:rPr lang="en-US" altLang="en-US" sz="3600" b="0" dirty="0" smtClean="0"/>
              <a:t>Interferometer</a:t>
            </a:r>
            <a:r>
              <a:rPr lang="en-US" altLang="zh-CN" sz="3600" b="0" dirty="0" smtClean="0"/>
              <a:t> (VLTI) </a:t>
            </a:r>
            <a:endParaRPr lang="zh-CN" altLang="en-US" sz="3600" b="0" dirty="0" smtClean="0"/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5229224"/>
            <a:ext cx="5391150" cy="108009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The </a:t>
            </a:r>
            <a:r>
              <a:rPr lang="en-US" altLang="zh-CN" dirty="0" err="1" smtClean="0">
                <a:latin typeface="Arial" panose="020B0604020202020204" pitchFamily="34" charset="0"/>
                <a:ea typeface="宋体" panose="02010600030101010101" pitchFamily="2" charset="-122"/>
              </a:rPr>
              <a:t>Paranal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 Observatory (Atacama, Chile) </a:t>
            </a:r>
            <a:endParaRPr lang="zh-CN" altLang="en-US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9988" name="Picture 4" descr="ut1fl_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4572000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9" name="Text Box 5"/>
          <p:cNvSpPr txBox="1">
            <a:spLocks noChangeArrowheads="1"/>
          </p:cNvSpPr>
          <p:nvPr/>
        </p:nvSpPr>
        <p:spPr bwMode="auto">
          <a:xfrm>
            <a:off x="4979988" y="1412875"/>
            <a:ext cx="4164012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Arial" panose="020B0604020202020204" pitchFamily="34" charset="0"/>
              </a:rPr>
              <a:t>欧洲南方天文台</a:t>
            </a:r>
            <a:r>
              <a:rPr lang="en-US" altLang="zh-CN" dirty="0">
                <a:latin typeface="Arial" panose="020B0604020202020204" pitchFamily="34" charset="0"/>
              </a:rPr>
              <a:t>(ESO)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</a:rPr>
              <a:t>个</a:t>
            </a:r>
            <a:r>
              <a:rPr lang="en-US" altLang="zh-CN" dirty="0">
                <a:latin typeface="Arial" panose="020B0604020202020204" pitchFamily="34" charset="0"/>
              </a:rPr>
              <a:t>8.2</a:t>
            </a:r>
            <a:r>
              <a:rPr lang="zh-CN" altLang="en-US" dirty="0">
                <a:latin typeface="Arial" panose="020B0604020202020204" pitchFamily="34" charset="0"/>
              </a:rPr>
              <a:t>米超大型望远镜（</a:t>
            </a:r>
            <a:r>
              <a:rPr lang="en-US" altLang="zh-CN" dirty="0">
                <a:latin typeface="Arial" panose="020B0604020202020204" pitchFamily="34" charset="0"/>
              </a:rPr>
              <a:t>VLT</a:t>
            </a:r>
            <a:r>
              <a:rPr lang="zh-CN" altLang="en-US" dirty="0">
                <a:latin typeface="Arial" panose="020B0604020202020204" pitchFamily="34" charset="0"/>
              </a:rPr>
              <a:t>）（</a:t>
            </a:r>
            <a:r>
              <a:rPr lang="en-US" altLang="zh-CN" dirty="0">
                <a:latin typeface="Arial" panose="020B0604020202020204" pitchFamily="34" charset="0"/>
              </a:rPr>
              <a:t>+ 4</a:t>
            </a:r>
            <a:r>
              <a:rPr lang="zh-CN" altLang="en-US" dirty="0">
                <a:latin typeface="Arial" panose="020B0604020202020204" pitchFamily="34" charset="0"/>
              </a:rPr>
              <a:t>个可移动</a:t>
            </a:r>
            <a:r>
              <a:rPr lang="en-US" altLang="zh-CN" dirty="0">
                <a:latin typeface="Arial" panose="020B0604020202020204" pitchFamily="34" charset="0"/>
              </a:rPr>
              <a:t>1.8</a:t>
            </a:r>
            <a:r>
              <a:rPr lang="zh-CN" altLang="en-US" dirty="0">
                <a:latin typeface="Arial" panose="020B0604020202020204" pitchFamily="34" charset="0"/>
              </a:rPr>
              <a:t>米辅助镜）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Arial" panose="020B0604020202020204" pitchFamily="34" charset="0"/>
              </a:rPr>
              <a:t>干涉技术，</a:t>
            </a:r>
            <a:r>
              <a:rPr lang="en-US" altLang="zh-CN" dirty="0">
                <a:latin typeface="Arial" panose="020B0604020202020204" pitchFamily="34" charset="0"/>
              </a:rPr>
              <a:t>200</a:t>
            </a:r>
            <a:r>
              <a:rPr lang="zh-CN" altLang="en-US" dirty="0">
                <a:latin typeface="Arial" panose="020B0604020202020204" pitchFamily="34" charset="0"/>
              </a:rPr>
              <a:t>米基线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Arial" panose="020B0604020202020204" pitchFamily="34" charset="0"/>
              </a:rPr>
              <a:t>角分辨率：毫角秒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双子座 </a:t>
            </a:r>
            <a:r>
              <a:rPr lang="en-US" altLang="zh-CN" sz="4400" b="0" dirty="0" smtClean="0"/>
              <a:t>(Gemini) </a:t>
            </a:r>
            <a:r>
              <a:rPr lang="zh-CN" altLang="en-US" sz="4400" b="0" dirty="0" smtClean="0"/>
              <a:t>望远镜（</a:t>
            </a:r>
            <a:r>
              <a:rPr lang="en-US" altLang="zh-CN" sz="4400" b="0" dirty="0" smtClean="0"/>
              <a:t>8.1m</a:t>
            </a:r>
            <a:r>
              <a:rPr lang="zh-CN" altLang="en-US" sz="4400" b="0" dirty="0" smtClean="0"/>
              <a:t>）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5229225"/>
            <a:ext cx="4521200" cy="115252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Gemini-North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莫纳克亚，夏威夷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  <p:pic>
        <p:nvPicPr>
          <p:cNvPr id="172036" name="Picture 4" descr="gem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268605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7" name="Picture 5" descr="GSISS120_bt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125538"/>
            <a:ext cx="3906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8" name="Text Box 6"/>
          <p:cNvSpPr txBox="1">
            <a:spLocks noChangeArrowheads="1"/>
          </p:cNvSpPr>
          <p:nvPr/>
        </p:nvSpPr>
        <p:spPr bwMode="auto">
          <a:xfrm>
            <a:off x="4932363" y="5157788"/>
            <a:ext cx="3887787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Gemini-South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Cerro </a:t>
            </a:r>
            <a:r>
              <a:rPr lang="en-US" altLang="zh-CN" dirty="0" err="1">
                <a:latin typeface="Arial" panose="020B0604020202020204" pitchFamily="34" charset="0"/>
                <a:ea typeface="宋体" panose="02010600030101010101" pitchFamily="2" charset="-122"/>
              </a:rPr>
              <a:t>Pachón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dirty="0">
                <a:latin typeface="Arial" panose="020B0604020202020204" pitchFamily="34" charset="0"/>
              </a:rPr>
              <a:t>智利</a:t>
            </a:r>
          </a:p>
        </p:txBody>
      </p:sp>
      <p:sp>
        <p:nvSpPr>
          <p:cNvPr id="172039" name="Text Box 7"/>
          <p:cNvSpPr txBox="1">
            <a:spLocks noChangeArrowheads="1"/>
          </p:cNvSpPr>
          <p:nvPr/>
        </p:nvSpPr>
        <p:spPr bwMode="auto">
          <a:xfrm>
            <a:off x="3471863" y="5921375"/>
            <a:ext cx="302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rgbClr val="FFC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 descr="mk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0"/>
            <a:ext cx="6856413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 descr="lasil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9788"/>
            <a:ext cx="4995863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0" name="Text Box 4"/>
          <p:cNvSpPr>
            <a:spLocks noGrp="1" noChangeArrowheads="1"/>
          </p:cNvSpPr>
          <p:nvPr>
            <p:ph type="body" idx="1"/>
          </p:nvPr>
        </p:nvSpPr>
        <p:spPr>
          <a:xfrm>
            <a:off x="3103563" y="2581275"/>
            <a:ext cx="6040437" cy="595313"/>
          </a:xfrm>
          <a:noFill/>
        </p:spPr>
        <p:txBody>
          <a:bodyPr/>
          <a:lstStyle/>
          <a:p>
            <a:pPr algn="ctr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 dirty="0" smtClean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Mauna Kea Observatory, Hawaii</a:t>
            </a:r>
            <a:endParaRPr lang="zh-CN" altLang="en-US" sz="2800" dirty="0" smtClean="0">
              <a:solidFill>
                <a:srgbClr val="00FF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8181" name="Text Box 5"/>
          <p:cNvSpPr txBox="1">
            <a:spLocks noChangeArrowheads="1"/>
          </p:cNvSpPr>
          <p:nvPr/>
        </p:nvSpPr>
        <p:spPr bwMode="auto">
          <a:xfrm>
            <a:off x="311150" y="3875088"/>
            <a:ext cx="4481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ESO, La Silla Observatory, Chile</a:t>
            </a:r>
          </a:p>
        </p:txBody>
      </p:sp>
      <p:pic>
        <p:nvPicPr>
          <p:cNvPr id="178182" name="Picture 6" descr="or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3" name="Rectangle 8"/>
          <p:cNvSpPr>
            <a:spLocks noChangeArrowheads="1"/>
          </p:cNvSpPr>
          <p:nvPr/>
        </p:nvSpPr>
        <p:spPr bwMode="auto">
          <a:xfrm>
            <a:off x="5116282" y="3573016"/>
            <a:ext cx="38512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4800" dirty="0">
                <a:solidFill>
                  <a:srgbClr val="FFFF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世界著名光学天文台址</a:t>
            </a:r>
            <a:endParaRPr lang="en-US" altLang="zh-CN" sz="4800" dirty="0">
              <a:solidFill>
                <a:srgbClr val="FFFF00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78184" name="Text Box 9"/>
          <p:cNvSpPr txBox="1">
            <a:spLocks noChangeArrowheads="1"/>
          </p:cNvSpPr>
          <p:nvPr/>
        </p:nvSpPr>
        <p:spPr bwMode="auto">
          <a:xfrm>
            <a:off x="228600" y="990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00FF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Canary, Spain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CN" sz="4400" dirty="0" smtClean="0"/>
              <a:t>6</a:t>
            </a:r>
            <a:r>
              <a:rPr lang="zh-CN" altLang="en-US" sz="4400" dirty="0" smtClean="0"/>
              <a:t>。全波段与空间望远镜</a:t>
            </a:r>
          </a:p>
        </p:txBody>
      </p:sp>
      <p:pic>
        <p:nvPicPr>
          <p:cNvPr id="288775" name="Picture 7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79388" y="1341438"/>
            <a:ext cx="8763000" cy="36687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88779" name="Text Box 11"/>
          <p:cNvSpPr txBox="1">
            <a:spLocks noChangeArrowheads="1"/>
          </p:cNvSpPr>
          <p:nvPr/>
        </p:nvSpPr>
        <p:spPr bwMode="auto">
          <a:xfrm>
            <a:off x="311944" y="5358321"/>
            <a:ext cx="849788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大气窗：可见光、射电、部分红外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5" descr="Maxwe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0422"/>
            <a:ext cx="1728192" cy="208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0" dirty="0" smtClean="0"/>
              <a:t>光是什么（物理）？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25538"/>
            <a:ext cx="8561388" cy="208756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麦克斯韦(</a:t>
            </a:r>
            <a:r>
              <a:rPr lang="en-US" altLang="zh-CN" dirty="0" smtClean="0">
                <a:latin typeface="Arial" panose="020B0604020202020204" pitchFamily="34" charset="0"/>
              </a:rPr>
              <a:t>Maxwell</a:t>
            </a:r>
            <a:r>
              <a:rPr lang="zh-CN" altLang="en-US" dirty="0" smtClean="0">
                <a:latin typeface="Arial" panose="020B0604020202020204" pitchFamily="34" charset="0"/>
              </a:rPr>
              <a:t>： </a:t>
            </a:r>
            <a:r>
              <a:rPr lang="en-US" altLang="zh-CN" dirty="0" smtClean="0">
                <a:latin typeface="Arial" panose="020B0604020202020204" pitchFamily="34" charset="0"/>
              </a:rPr>
              <a:t>1831-1879)</a:t>
            </a:r>
            <a:r>
              <a:rPr lang="zh-CN" altLang="en-US" dirty="0" smtClean="0">
                <a:latin typeface="Arial" panose="020B0604020202020204" pitchFamily="34" charset="0"/>
              </a:rPr>
              <a:t>：变化的磁场产生电场，变化的电场产生磁场 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latin typeface="Arial" panose="020B0604020202020204" pitchFamily="34" charset="0"/>
              </a:rPr>
              <a:t>变化的电场和变化的磁场互相触发，且以光速自行向前传播，即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电磁波</a:t>
            </a:r>
            <a:r>
              <a:rPr lang="zh-CN" altLang="en-US" dirty="0" smtClean="0">
                <a:latin typeface="Arial" panose="020B0604020202020204" pitchFamily="34" charset="0"/>
              </a:rPr>
              <a:t>或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电磁辐射</a:t>
            </a:r>
          </a:p>
        </p:txBody>
      </p:sp>
      <p:pic>
        <p:nvPicPr>
          <p:cNvPr id="29701" name="Picture 6" descr="emanim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425825"/>
            <a:ext cx="4676775" cy="293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0" y="5642922"/>
            <a:ext cx="385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n-ea"/>
                <a:ea typeface="+mn-ea"/>
              </a:rPr>
              <a:t>《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论电和磁</a:t>
            </a:r>
            <a:r>
              <a:rPr lang="en-US" altLang="zh-CN" sz="3200" dirty="0" smtClean="0">
                <a:solidFill>
                  <a:schemeClr val="bg1"/>
                </a:solidFill>
                <a:latin typeface="+mn-ea"/>
                <a:ea typeface="+mn-ea"/>
              </a:rPr>
              <a:t>》1873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年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/>
              <a:t>射电望远镜</a:t>
            </a:r>
            <a:endParaRPr lang="zh-CN" altLang="en-US" sz="4400" b="0" u="none" dirty="0" smtClean="0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416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341438"/>
            <a:ext cx="6648450" cy="445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阿雷西博</a:t>
            </a:r>
            <a:r>
              <a:rPr lang="en-US" altLang="zh-CN" sz="4400" b="0" dirty="0" smtClean="0"/>
              <a:t>(Arecibo)</a:t>
            </a:r>
            <a:r>
              <a:rPr lang="zh-CN" altLang="en-US" sz="4400" b="0" dirty="0" smtClean="0"/>
              <a:t>射电望远镜</a:t>
            </a:r>
          </a:p>
        </p:txBody>
      </p:sp>
      <p:pic>
        <p:nvPicPr>
          <p:cNvPr id="217091" name="Picture 3" descr="030996_7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3463" y="1125538"/>
            <a:ext cx="7054850" cy="5257800"/>
          </a:xfrm>
          <a:noFill/>
        </p:spPr>
      </p:pic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3563888" y="3433763"/>
            <a:ext cx="2376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600" dirty="0">
                <a:solidFill>
                  <a:srgbClr val="00FF00"/>
                </a:solidFill>
                <a:latin typeface="黑体" charset="-122"/>
                <a:ea typeface="黑体" charset="-122"/>
              </a:rPr>
              <a:t>直径</a:t>
            </a:r>
            <a:r>
              <a:rPr lang="en-US" altLang="zh-CN" sz="3600" dirty="0">
                <a:solidFill>
                  <a:srgbClr val="00FF00"/>
                </a:solidFill>
                <a:latin typeface="黑体" charset="-122"/>
                <a:ea typeface="黑体" charset="-122"/>
              </a:rPr>
              <a:t>300</a:t>
            </a:r>
            <a:r>
              <a:rPr lang="zh-CN" altLang="en-US" sz="3600" dirty="0">
                <a:solidFill>
                  <a:srgbClr val="00FF00"/>
                </a:solidFill>
                <a:latin typeface="黑体" charset="-122"/>
                <a:ea typeface="黑体" charset="-122"/>
              </a:rPr>
              <a:t>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19140" name="Picture 5" descr="按此在新窗口浏览图片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01" y="990600"/>
            <a:ext cx="4269571" cy="28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143" name="Picture 14" descr="LogoI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350"/>
            <a:ext cx="80962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9" y="3876080"/>
            <a:ext cx="4263203" cy="28563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340768"/>
            <a:ext cx="3429000" cy="3784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80620" y="5589240"/>
            <a:ext cx="385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南仁东星（小行星）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0" dirty="0" smtClean="0"/>
              <a:t>射电干涉</a:t>
            </a:r>
            <a:r>
              <a:rPr lang="en-US" altLang="zh-CN" sz="3600" b="0" dirty="0" smtClean="0"/>
              <a:t>(</a:t>
            </a:r>
            <a:r>
              <a:rPr lang="zh-CN" altLang="en-US" sz="3600" b="0" dirty="0" smtClean="0"/>
              <a:t>仪</a:t>
            </a:r>
            <a:r>
              <a:rPr lang="en-US" altLang="zh-CN" sz="3600" b="0" dirty="0" smtClean="0"/>
              <a:t>)</a:t>
            </a:r>
            <a:r>
              <a:rPr lang="zh-CN" altLang="en-US" sz="3600" b="0" dirty="0" smtClean="0"/>
              <a:t>干涉阵列：提高角分辨率 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dirty="0" err="1" smtClean="0"/>
              <a:t>角分辨率</a:t>
            </a:r>
            <a:r>
              <a:rPr lang="en-US" altLang="zh-CN" dirty="0" smtClean="0"/>
              <a:t> </a:t>
            </a:r>
            <a:r>
              <a:rPr lang="en-US" altLang="en-US" dirty="0" smtClean="0"/>
              <a:t>∝</a:t>
            </a:r>
            <a:r>
              <a:rPr lang="en-US" altLang="zh-CN" dirty="0" smtClean="0"/>
              <a:t>λ/D</a:t>
            </a:r>
            <a:endParaRPr lang="zh-CN" altLang="en-US" dirty="0" smtClean="0"/>
          </a:p>
          <a:p>
            <a:r>
              <a:rPr lang="zh-CN" altLang="en-US" dirty="0" smtClean="0"/>
              <a:t>单碟射电望远镜角分辨率相当低</a:t>
            </a:r>
            <a:endParaRPr lang="en-US" altLang="zh-CN" dirty="0" smtClean="0"/>
          </a:p>
        </p:txBody>
      </p:sp>
      <p:pic>
        <p:nvPicPr>
          <p:cNvPr id="244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2349500"/>
            <a:ext cx="5703887" cy="327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47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6325" y="2276475"/>
            <a:ext cx="2603500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4742" name="Text Box 6"/>
          <p:cNvSpPr txBox="1">
            <a:spLocks noChangeArrowheads="1"/>
          </p:cNvSpPr>
          <p:nvPr/>
        </p:nvSpPr>
        <p:spPr bwMode="auto">
          <a:xfrm>
            <a:off x="323850" y="5589588"/>
            <a:ext cx="5651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3200" u="sng" dirty="0" smtClean="0">
                <a:solidFill>
                  <a:srgbClr val="FFFF00"/>
                </a:solidFill>
                <a:latin typeface="Arial" panose="020B0604020202020204" pitchFamily="34" charset="0"/>
              </a:rPr>
              <a:t>The Very Large Array (</a:t>
            </a:r>
            <a:r>
              <a:rPr lang="en-US" altLang="zh-CN" sz="3200" u="sng" dirty="0" err="1" smtClean="0">
                <a:solidFill>
                  <a:srgbClr val="FFFF00"/>
                </a:solidFill>
                <a:latin typeface="Arial" panose="020B0604020202020204" pitchFamily="34" charset="0"/>
              </a:rPr>
              <a:t>VLA</a:t>
            </a:r>
            <a:r>
              <a:rPr lang="en-US" altLang="en-US" sz="3200" u="sng" dirty="0" err="1" smtClean="0">
                <a:solidFill>
                  <a:srgbClr val="FFFF00"/>
                </a:solidFill>
                <a:latin typeface="Arial" panose="020B0604020202020204" pitchFamily="34" charset="0"/>
              </a:rPr>
              <a:t>甚大阵</a:t>
            </a:r>
            <a:r>
              <a:rPr lang="en-US" altLang="zh-CN" sz="3200" u="sng" dirty="0" smtClean="0">
                <a:solidFill>
                  <a:srgbClr val="FFFF00"/>
                </a:solidFill>
                <a:latin typeface="Arial" panose="020B0604020202020204" pitchFamily="34" charset="0"/>
              </a:rPr>
              <a:t>) in New Mexico</a:t>
            </a:r>
            <a:endParaRPr lang="zh-CN" altLang="en-US" sz="3200" u="sng" dirty="0" smtClean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红外望远镜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8"/>
            <a:ext cx="8763000" cy="2303462"/>
          </a:xfrm>
        </p:spPr>
        <p:txBody>
          <a:bodyPr/>
          <a:lstStyle/>
          <a:p>
            <a:r>
              <a:rPr lang="zh-CN" altLang="en-US" dirty="0" smtClean="0"/>
              <a:t>水蒸汽吸收红外光子</a:t>
            </a:r>
          </a:p>
          <a:p>
            <a:r>
              <a:rPr lang="zh-CN" altLang="en-US" sz="2800" dirty="0" smtClean="0"/>
              <a:t>夏威夷 </a:t>
            </a:r>
            <a:r>
              <a:rPr lang="en-US" altLang="zh-CN" sz="2800" dirty="0" smtClean="0"/>
              <a:t>Mauna Kea</a:t>
            </a:r>
            <a:r>
              <a:rPr lang="zh-CN" altLang="en-US" sz="2800" dirty="0" smtClean="0"/>
              <a:t>，海拔</a:t>
            </a:r>
            <a:r>
              <a:rPr lang="en-US" altLang="zh-CN" sz="2800" dirty="0" smtClean="0"/>
              <a:t>4200</a:t>
            </a:r>
            <a:r>
              <a:rPr lang="zh-CN" altLang="en-US" sz="2800" dirty="0" smtClean="0"/>
              <a:t>米，避免</a:t>
            </a:r>
            <a:r>
              <a:rPr lang="en-US" altLang="zh-CN" sz="2800" dirty="0" smtClean="0"/>
              <a:t>90%</a:t>
            </a:r>
            <a:r>
              <a:rPr lang="zh-CN" altLang="en-US" sz="2800" dirty="0" smtClean="0"/>
              <a:t>水蒸汽</a:t>
            </a:r>
          </a:p>
          <a:p>
            <a:r>
              <a:rPr lang="zh-CN" altLang="en-US" dirty="0" smtClean="0"/>
              <a:t>高空飞行器：</a:t>
            </a:r>
            <a:r>
              <a:rPr lang="en-US" altLang="zh-CN" dirty="0" smtClean="0"/>
              <a:t>SOFIA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2.5</a:t>
            </a:r>
            <a:r>
              <a:rPr lang="zh-CN" altLang="en-US" dirty="0" smtClean="0"/>
              <a:t>米口径，</a:t>
            </a:r>
            <a:r>
              <a:rPr lang="en-US" altLang="zh-CN" dirty="0" smtClean="0"/>
              <a:t>12km</a:t>
            </a:r>
            <a:r>
              <a:rPr lang="zh-CN" altLang="en-US" dirty="0" smtClean="0"/>
              <a:t>高度，</a:t>
            </a:r>
            <a:r>
              <a:rPr lang="en-US" altLang="zh-CN" dirty="0" smtClean="0"/>
              <a:t>1-650</a:t>
            </a:r>
            <a:r>
              <a:rPr lang="zh-CN" altLang="en-US" dirty="0" smtClean="0"/>
              <a:t>微米远红外）</a:t>
            </a:r>
          </a:p>
        </p:txBody>
      </p:sp>
      <p:pic>
        <p:nvPicPr>
          <p:cNvPr id="2375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73463"/>
            <a:ext cx="6783388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75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0588" y="3573463"/>
            <a:ext cx="4443412" cy="295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空间望远镜</a:t>
            </a:r>
            <a:endParaRPr lang="en-US" altLang="zh-CN" sz="4400" b="0" dirty="0" smtClean="0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41438"/>
            <a:ext cx="8763000" cy="50419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观测红外、紫外、</a:t>
            </a:r>
            <a:r>
              <a:rPr lang="en-US" altLang="zh-CN" dirty="0" smtClean="0">
                <a:latin typeface="Arial" panose="020B0604020202020204" pitchFamily="34" charset="0"/>
              </a:rPr>
              <a:t>X</a:t>
            </a:r>
            <a:r>
              <a:rPr lang="zh-CN" altLang="en-US" dirty="0" smtClean="0">
                <a:latin typeface="Arial" panose="020B0604020202020204" pitchFamily="34" charset="0"/>
              </a:rPr>
              <a:t>射线、伽马射线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3200" dirty="0" smtClean="0">
                <a:latin typeface="Arial" panose="020B0604020202020204" pitchFamily="34" charset="0"/>
              </a:rPr>
              <a:t>水蒸气阻止红外辐射（</a:t>
            </a:r>
            <a:r>
              <a:rPr lang="en-US" altLang="zh-CN" sz="3200" dirty="0" smtClean="0">
                <a:latin typeface="Arial" panose="020B0604020202020204" pitchFamily="34" charset="0"/>
              </a:rPr>
              <a:t>2-10km</a:t>
            </a:r>
            <a:r>
              <a:rPr lang="zh-CN" altLang="en-US" sz="3200" dirty="0" smtClean="0">
                <a:latin typeface="Arial" panose="020B0604020202020204" pitchFamily="34" charset="0"/>
              </a:rPr>
              <a:t>）</a:t>
            </a:r>
            <a:endParaRPr lang="en-US" altLang="zh-CN" sz="3200" dirty="0" smtClean="0"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3200" dirty="0" smtClean="0">
                <a:latin typeface="Arial" panose="020B0604020202020204" pitchFamily="34" charset="0"/>
              </a:rPr>
              <a:t>臭氧阻止紫外辐射</a:t>
            </a:r>
            <a:r>
              <a:rPr lang="en-US" altLang="zh-CN" sz="3200" dirty="0" smtClean="0">
                <a:latin typeface="Arial" panose="020B0604020202020204" pitchFamily="34" charset="0"/>
              </a:rPr>
              <a:t> </a:t>
            </a:r>
            <a:r>
              <a:rPr lang="zh-CN" altLang="en-US" sz="3200" dirty="0" smtClean="0">
                <a:latin typeface="Arial" panose="020B0604020202020204" pitchFamily="34" charset="0"/>
              </a:rPr>
              <a:t>（</a:t>
            </a:r>
            <a:r>
              <a:rPr lang="en-US" altLang="zh-CN" sz="3200" dirty="0" smtClean="0">
                <a:latin typeface="Arial" panose="020B0604020202020204" pitchFamily="34" charset="0"/>
              </a:rPr>
              <a:t>20-40km</a:t>
            </a:r>
            <a:r>
              <a:rPr lang="zh-CN" altLang="en-US" sz="3200" dirty="0" smtClean="0">
                <a:latin typeface="Arial" panose="020B0604020202020204" pitchFamily="34" charset="0"/>
              </a:rPr>
              <a:t>）</a:t>
            </a:r>
            <a:endParaRPr lang="en-US" altLang="zh-CN" sz="3200" dirty="0" smtClean="0"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sz="3200" dirty="0" smtClean="0">
                <a:latin typeface="Arial" panose="020B0604020202020204" pitchFamily="34" charset="0"/>
              </a:rPr>
              <a:t>原子与分子阻止</a:t>
            </a:r>
            <a:r>
              <a:rPr lang="en-US" altLang="zh-CN" sz="3200" dirty="0" smtClean="0">
                <a:latin typeface="Arial" panose="020B0604020202020204" pitchFamily="34" charset="0"/>
              </a:rPr>
              <a:t>X</a:t>
            </a:r>
            <a:r>
              <a:rPr lang="zh-CN" altLang="en-US" sz="3200" dirty="0" smtClean="0">
                <a:latin typeface="Arial" panose="020B0604020202020204" pitchFamily="34" charset="0"/>
              </a:rPr>
              <a:t>射线、伽马射线</a:t>
            </a:r>
            <a:endParaRPr lang="en-US" altLang="zh-CN" sz="3200" dirty="0" smtClean="0">
              <a:latin typeface="Arial" panose="020B0604020202020204" pitchFamily="34" charset="0"/>
            </a:endParaRPr>
          </a:p>
          <a:p>
            <a:pPr lvl="1" eaLnBrk="1" hangingPunct="1"/>
            <a:endParaRPr lang="en-US" altLang="zh-CN" sz="3200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/>
              <a:t>可见光：不受天气状况和大气扰动的限制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暗天空（特别红外）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3" descr="chandra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16113"/>
            <a:ext cx="4979988" cy="3983037"/>
          </a:xfrm>
          <a:noFill/>
        </p:spPr>
      </p:pic>
      <p:pic>
        <p:nvPicPr>
          <p:cNvPr id="227331" name="Picture 4" descr="CrabChand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3" y="908050"/>
            <a:ext cx="4662487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332" name="Text Box 5"/>
          <p:cNvSpPr txBox="1">
            <a:spLocks noChangeArrowheads="1"/>
          </p:cNvSpPr>
          <p:nvPr/>
        </p:nvSpPr>
        <p:spPr bwMode="auto">
          <a:xfrm>
            <a:off x="4852988" y="4797425"/>
            <a:ext cx="4291012" cy="11049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FF00"/>
                </a:solidFill>
              </a:rPr>
              <a:t>蟹状星云</a:t>
            </a:r>
            <a:r>
              <a:rPr lang="en-US" altLang="zh-CN" dirty="0">
                <a:solidFill>
                  <a:srgbClr val="FFFF00"/>
                </a:solidFill>
              </a:rPr>
              <a:t>X</a:t>
            </a:r>
            <a:r>
              <a:rPr lang="zh-CN" altLang="en-US" dirty="0">
                <a:solidFill>
                  <a:srgbClr val="FFFF00"/>
                </a:solidFill>
              </a:rPr>
              <a:t>射线图像：环与喷流结构</a:t>
            </a:r>
          </a:p>
        </p:txBody>
      </p:sp>
      <p:sp>
        <p:nvSpPr>
          <p:cNvPr id="227333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60350"/>
            <a:ext cx="8424862" cy="1055688"/>
          </a:xfrm>
        </p:spPr>
        <p:txBody>
          <a:bodyPr/>
          <a:lstStyle/>
          <a:p>
            <a:pPr algn="ctr" eaLnBrk="1" hangingPunct="1"/>
            <a:r>
              <a:rPr lang="zh-CN" altLang="en-US" sz="3200" b="0" dirty="0" smtClean="0"/>
              <a:t>钱德拉</a:t>
            </a:r>
            <a:r>
              <a:rPr lang="en-US" altLang="zh-CN" sz="3200" b="0" dirty="0" smtClean="0"/>
              <a:t>X</a:t>
            </a:r>
            <a:r>
              <a:rPr lang="zh-CN" altLang="en-US" sz="3200" b="0" dirty="0" smtClean="0"/>
              <a:t>射线天文台  </a:t>
            </a:r>
            <a:r>
              <a:rPr lang="en-US" altLang="zh-CN" sz="3200" b="0" dirty="0" smtClean="0"/>
              <a:t>Chandra X-ray Observatory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0" dirty="0" smtClean="0"/>
              <a:t>光学望远镜的大气扰动</a:t>
            </a:r>
            <a:endParaRPr lang="en-US" altLang="zh-CN" sz="4000" b="0" dirty="0" smtClean="0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229380" name="Picture 4" descr="twink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17335"/>
            <a:ext cx="4808537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053" name="Picture 5" descr="twmount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7" y="3754438"/>
            <a:ext cx="4811713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8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000" b="0" dirty="0" smtClean="0"/>
              <a:t>光学观测的夜天光（</a:t>
            </a:r>
            <a:r>
              <a:rPr lang="en-US" altLang="zh-CN" sz="4000" b="0" dirty="0" smtClean="0"/>
              <a:t>~</a:t>
            </a:r>
            <a:r>
              <a:rPr lang="zh-CN" altLang="en-US" sz="4000" b="0" dirty="0"/>
              <a:t>月</a:t>
            </a:r>
            <a:r>
              <a:rPr lang="zh-CN" altLang="en-US" sz="4000" b="0" dirty="0" smtClean="0"/>
              <a:t> </a:t>
            </a:r>
            <a:r>
              <a:rPr lang="en-US" altLang="zh-CN" sz="4000" b="0" dirty="0" smtClean="0"/>
              <a:t>[ye] </a:t>
            </a:r>
            <a:r>
              <a:rPr lang="zh-CN" altLang="en-US" sz="4000" b="0" dirty="0" smtClean="0"/>
              <a:t>明星稀）</a:t>
            </a:r>
            <a:endParaRPr lang="en-US" altLang="zh-CN" sz="4000" b="0" dirty="0" smtClean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508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70669" y="1344613"/>
            <a:ext cx="9663113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13" y="304800"/>
            <a:ext cx="8701087" cy="685800"/>
          </a:xfrm>
        </p:spPr>
        <p:txBody>
          <a:bodyPr/>
          <a:lstStyle/>
          <a:p>
            <a:pPr eaLnBrk="1" hangingPunct="1"/>
            <a:r>
              <a:rPr lang="zh-CN" altLang="en-US" sz="3600" b="0" smtClean="0"/>
              <a:t>哈勃太空望远镜 </a:t>
            </a:r>
            <a:r>
              <a:rPr lang="en-US" altLang="zh-CN" sz="3600" b="0" smtClean="0"/>
              <a:t>Hubble Space Telescope (HST) </a:t>
            </a:r>
            <a:endParaRPr lang="zh-CN" altLang="en-US" sz="3600" b="0" smtClean="0"/>
          </a:p>
        </p:txBody>
      </p:sp>
      <p:pic>
        <p:nvPicPr>
          <p:cNvPr id="233475" name="Picture 3" descr="h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071563"/>
            <a:ext cx="7165975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9388" y="1285875"/>
            <a:ext cx="6172200" cy="142875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mtClean="0">
                <a:latin typeface="Arial" panose="020B0604020202020204" pitchFamily="34" charset="0"/>
              </a:rPr>
              <a:t>主镜</a:t>
            </a:r>
            <a:r>
              <a:rPr lang="en-US" altLang="zh-CN" smtClean="0">
                <a:latin typeface="Arial" panose="020B0604020202020204" pitchFamily="34" charset="0"/>
              </a:rPr>
              <a:t> 2.4 </a:t>
            </a:r>
            <a:r>
              <a:rPr lang="zh-CN" altLang="en-US" smtClean="0">
                <a:latin typeface="Arial" panose="020B0604020202020204" pitchFamily="34" charset="0"/>
              </a:rPr>
              <a:t>米</a:t>
            </a:r>
            <a:endParaRPr lang="en-US" altLang="zh-CN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latin typeface="Arial" panose="020B0604020202020204" pitchFamily="34" charset="0"/>
              </a:rPr>
              <a:t>观测光学 </a:t>
            </a:r>
            <a:r>
              <a:rPr lang="en-US" altLang="zh-CN" smtClean="0">
                <a:latin typeface="Arial" panose="020B0604020202020204" pitchFamily="34" charset="0"/>
              </a:rPr>
              <a:t>(</a:t>
            </a:r>
            <a:r>
              <a:rPr lang="zh-CN" altLang="en-US" smtClean="0">
                <a:latin typeface="Arial" panose="020B0604020202020204" pitchFamily="34" charset="0"/>
              </a:rPr>
              <a:t>紫外、红外</a:t>
            </a:r>
            <a:r>
              <a:rPr lang="en-US" altLang="zh-CN" smtClean="0">
                <a:latin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b="0" dirty="0" smtClean="0"/>
              <a:t>波长、频率（周期）、振幅、光（波）速</a:t>
            </a:r>
          </a:p>
        </p:txBody>
      </p:sp>
      <p:pic>
        <p:nvPicPr>
          <p:cNvPr id="331780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79388" y="1268413"/>
            <a:ext cx="8763000" cy="39052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33178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560" y="5451476"/>
            <a:ext cx="7920932" cy="114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8534400" cy="685800"/>
          </a:xfrm>
        </p:spPr>
        <p:txBody>
          <a:bodyPr/>
          <a:lstStyle/>
          <a:p>
            <a:pPr algn="ctr" eaLnBrk="1" hangingPunct="1"/>
            <a:r>
              <a:rPr lang="en-US" altLang="zh-CN" sz="4400" b="0" dirty="0" smtClean="0"/>
              <a:t>HST</a:t>
            </a:r>
            <a:r>
              <a:rPr lang="zh-CN" altLang="en-US" sz="4400" b="0" dirty="0" smtClean="0"/>
              <a:t>图像</a:t>
            </a:r>
            <a:endParaRPr lang="en-US" altLang="zh-CN" sz="4400" b="0" dirty="0" smtClean="0"/>
          </a:p>
        </p:txBody>
      </p:sp>
      <p:pic>
        <p:nvPicPr>
          <p:cNvPr id="235523" name="Picture 3" descr="M16Full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606" y="990600"/>
            <a:ext cx="4792582" cy="5346700"/>
          </a:xfrm>
          <a:noFill/>
        </p:spPr>
      </p:pic>
      <p:pic>
        <p:nvPicPr>
          <p:cNvPr id="235524" name="Picture 4" descr="1996-01-a-w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990600"/>
            <a:ext cx="424497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0" name="Picture 5" descr="JWST_still_NG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484784"/>
            <a:ext cx="7721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0" dirty="0" smtClean="0"/>
              <a:t>JWST</a:t>
            </a:r>
            <a:r>
              <a:rPr lang="zh-CN" altLang="en-US" sz="4000" b="0" dirty="0" smtClean="0"/>
              <a:t>：詹姆斯</a:t>
            </a:r>
            <a:r>
              <a:rPr lang="en-US" altLang="zh-CN" sz="4000" b="0" dirty="0" smtClean="0"/>
              <a:t>·</a:t>
            </a:r>
            <a:r>
              <a:rPr lang="zh-CN" altLang="en-US" sz="4000" b="0" dirty="0" smtClean="0"/>
              <a:t>韦伯太空望远镜</a:t>
            </a:r>
            <a:endParaRPr lang="zh-CN" altLang="en-US" sz="4000" dirty="0" smtClean="0"/>
          </a:p>
        </p:txBody>
      </p:sp>
      <p:sp>
        <p:nvSpPr>
          <p:cNvPr id="237572" name="内容占位符 2"/>
          <p:cNvSpPr>
            <a:spLocks noGrp="1"/>
          </p:cNvSpPr>
          <p:nvPr>
            <p:ph idx="1"/>
          </p:nvPr>
        </p:nvSpPr>
        <p:spPr>
          <a:xfrm>
            <a:off x="179388" y="1125538"/>
            <a:ext cx="8763000" cy="179940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主镜直径6.5米，红外波段，宇宙第一缕光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计划</a:t>
            </a:r>
            <a:r>
              <a:rPr lang="en-US" altLang="zh-CN" dirty="0" smtClean="0">
                <a:latin typeface="Arial" panose="020B0604020202020204" pitchFamily="34" charset="0"/>
              </a:rPr>
              <a:t>2020</a:t>
            </a:r>
            <a:r>
              <a:rPr lang="zh-CN" altLang="en-US" dirty="0" smtClean="0">
                <a:latin typeface="Arial" panose="020B0604020202020204" pitchFamily="34" charset="0"/>
              </a:rPr>
              <a:t>（？）年发射，</a:t>
            </a:r>
            <a:r>
              <a:rPr lang="en-US" altLang="zh-CN" dirty="0" smtClean="0">
                <a:latin typeface="Arial" panose="020B0604020202020204" pitchFamily="34" charset="0"/>
              </a:rPr>
              <a:t>L2</a:t>
            </a:r>
            <a:r>
              <a:rPr lang="zh-CN" altLang="en-US" dirty="0" smtClean="0">
                <a:latin typeface="Arial" panose="020B0604020202020204" pitchFamily="34" charset="0"/>
              </a:rPr>
              <a:t>点环绕太阳轨道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接替</a:t>
            </a:r>
            <a:r>
              <a:rPr lang="en-US" altLang="zh-CN" dirty="0" smtClean="0">
                <a:latin typeface="Arial" panose="020B0604020202020204" pitchFamily="34" charset="0"/>
              </a:rPr>
              <a:t>HST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400" b="0" dirty="0" smtClean="0"/>
              <a:t>Giant</a:t>
            </a:r>
            <a:r>
              <a:rPr lang="zh-CN" altLang="en-US" sz="4400" b="0" dirty="0" smtClean="0"/>
              <a:t> </a:t>
            </a:r>
            <a:r>
              <a:rPr lang="en-US" altLang="zh-CN" sz="4400" b="0" dirty="0" smtClean="0"/>
              <a:t>Magellan</a:t>
            </a:r>
            <a:r>
              <a:rPr lang="zh-CN" altLang="en-US" sz="4400" b="0" dirty="0" smtClean="0"/>
              <a:t> </a:t>
            </a:r>
            <a:r>
              <a:rPr lang="en-US" altLang="zh-CN" sz="4400" b="0" dirty="0" smtClean="0"/>
              <a:t>Telescope (GMT) </a:t>
            </a:r>
            <a:endParaRPr lang="zh-CN" altLang="en-US" sz="4400" b="0" dirty="0" smtClean="0"/>
          </a:p>
        </p:txBody>
      </p:sp>
      <p:sp>
        <p:nvSpPr>
          <p:cNvPr id="243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http://www.gmto.org/    </a:t>
            </a:r>
            <a:r>
              <a:rPr lang="zh-CN" altLang="en-US" dirty="0" smtClean="0">
                <a:latin typeface="Arial" panose="020B0604020202020204" pitchFamily="34" charset="0"/>
              </a:rPr>
              <a:t>巨麦哲伦望远镜</a:t>
            </a:r>
            <a:r>
              <a:rPr lang="en-US" altLang="zh-CN" dirty="0" smtClean="0">
                <a:latin typeface="Arial" panose="020B0604020202020204" pitchFamily="34" charset="0"/>
              </a:rPr>
              <a:t>(</a:t>
            </a:r>
            <a:r>
              <a:rPr lang="zh-CN" altLang="en-US" dirty="0" smtClean="0">
                <a:latin typeface="Arial" panose="020B0604020202020204" pitchFamily="34" charset="0"/>
              </a:rPr>
              <a:t>巨麦镜</a:t>
            </a:r>
            <a:r>
              <a:rPr lang="en-US" altLang="zh-CN" dirty="0" smtClean="0"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243716" name="图片 3" descr="GMT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73238"/>
            <a:ext cx="6334125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6678476" y="2276872"/>
            <a:ext cx="233997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 x 8.4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米（</a:t>
            </a:r>
            <a:r>
              <a:rPr lang="en-US" altLang="zh-CN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24.5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米）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分辨率为</a:t>
            </a:r>
            <a:r>
              <a:rPr lang="en-US" altLang="zh-CN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HST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</a:t>
            </a:r>
          </a:p>
          <a:p>
            <a:pPr>
              <a:spcBef>
                <a:spcPct val="50000"/>
              </a:spcBef>
              <a:defRPr/>
            </a:pPr>
            <a:r>
              <a:rPr lang="en-US" altLang="zh-CN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2025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年运行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600" b="0" dirty="0" smtClean="0"/>
              <a:t>30米望远镜</a:t>
            </a:r>
            <a:r>
              <a:rPr lang="en-US" altLang="zh-CN" sz="3600" b="0" dirty="0" smtClean="0"/>
              <a:t> </a:t>
            </a:r>
            <a:r>
              <a:rPr lang="en-US" altLang="en-US" sz="3600" b="0" dirty="0" smtClean="0"/>
              <a:t>Thirty Meter Telescope</a:t>
            </a:r>
            <a:r>
              <a:rPr lang="en-US" altLang="zh-CN" sz="3600" b="0" dirty="0" smtClean="0"/>
              <a:t> (TMT)</a:t>
            </a:r>
            <a:endParaRPr lang="zh-CN" altLang="en-US" sz="3600" b="0" dirty="0" smtClean="0"/>
          </a:p>
        </p:txBody>
      </p:sp>
      <p:pic>
        <p:nvPicPr>
          <p:cNvPr id="245763" name="内容占位符 4" descr="tmt-2009-rev3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813" y="1143000"/>
            <a:ext cx="7500937" cy="5230813"/>
          </a:xfrm>
        </p:spPr>
      </p:pic>
      <p:sp>
        <p:nvSpPr>
          <p:cNvPr id="245764" name="TextBox 5"/>
          <p:cNvSpPr txBox="1">
            <a:spLocks noChangeArrowheads="1"/>
          </p:cNvSpPr>
          <p:nvPr/>
        </p:nvSpPr>
        <p:spPr bwMode="auto">
          <a:xfrm>
            <a:off x="928688" y="5643563"/>
            <a:ext cx="42148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F2F2F2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http://www.tmt.org/</a:t>
            </a:r>
            <a:endParaRPr lang="zh-CN" altLang="en-US" sz="3600" dirty="0">
              <a:solidFill>
                <a:srgbClr val="F2F2F2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标题 1"/>
          <p:cNvSpPr>
            <a:spLocks noGrp="1"/>
          </p:cNvSpPr>
          <p:nvPr>
            <p:ph type="title"/>
          </p:nvPr>
        </p:nvSpPr>
        <p:spPr>
          <a:xfrm>
            <a:off x="609600" y="188913"/>
            <a:ext cx="8534400" cy="1539875"/>
          </a:xfrm>
        </p:spPr>
        <p:txBody>
          <a:bodyPr/>
          <a:lstStyle/>
          <a:p>
            <a:pPr algn="ctr"/>
            <a:r>
              <a:rPr lang="en-US" altLang="en-US" sz="3600" b="0" dirty="0" err="1" smtClean="0"/>
              <a:t>欧洲特大望远镜</a:t>
            </a:r>
            <a:r>
              <a:rPr lang="zh-CN" altLang="en-US" sz="3600" b="0" dirty="0" smtClean="0"/>
              <a:t>（</a:t>
            </a:r>
            <a:r>
              <a:rPr lang="en-US" altLang="zh-CN" sz="3600" b="0" dirty="0"/>
              <a:t>39.3</a:t>
            </a:r>
            <a:r>
              <a:rPr lang="zh-CN" altLang="en-US" sz="3600" b="0" dirty="0" smtClean="0"/>
              <a:t>米）</a:t>
            </a:r>
            <a:r>
              <a:rPr lang="en-US" altLang="zh-CN" sz="3600" b="0" dirty="0" smtClean="0"/>
              <a:t/>
            </a:r>
            <a:br>
              <a:rPr lang="en-US" altLang="zh-CN" sz="3600" b="0" dirty="0" smtClean="0"/>
            </a:br>
            <a:r>
              <a:rPr lang="en-US" altLang="en-US" sz="3600" b="0" dirty="0" smtClean="0"/>
              <a:t>European Extremely Large</a:t>
            </a:r>
            <a:r>
              <a:rPr lang="en-US" altLang="zh-CN" sz="3600" b="0" dirty="0" smtClean="0"/>
              <a:t> </a:t>
            </a:r>
            <a:r>
              <a:rPr lang="en-US" altLang="en-US" sz="3600" b="0" dirty="0" smtClean="0"/>
              <a:t>Telescope</a:t>
            </a:r>
            <a:r>
              <a:rPr lang="en-US" altLang="zh-CN" sz="3600" b="0" dirty="0" smtClean="0"/>
              <a:t> (E-ELT)</a:t>
            </a:r>
            <a:endParaRPr lang="zh-CN" altLang="en-US" sz="3600" b="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5949280"/>
            <a:ext cx="8763000" cy="649287"/>
          </a:xfrm>
        </p:spPr>
        <p:txBody>
          <a:bodyPr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latin typeface="+mj-lt"/>
              </a:rPr>
              <a:t>http://www.eso.org/sci/facilities/eelt/telescope/index.html</a:t>
            </a:r>
            <a:endParaRPr lang="zh-CN" altLang="en-US" sz="2800" dirty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71" y="1728788"/>
            <a:ext cx="4060058" cy="420472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扩展阅读</a:t>
            </a:r>
          </a:p>
        </p:txBody>
      </p:sp>
      <p:pic>
        <p:nvPicPr>
          <p:cNvPr id="251907" name="图片 5" descr="513P1NgLixL__SS5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052513"/>
            <a:ext cx="5543550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U_2003">
  <a:themeElements>
    <a:clrScheme name="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2_ANU_2003">
  <a:themeElements>
    <a:clrScheme name="2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ANU_2003">
      <a:majorFont>
        <a:latin typeface="Arial Narrow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华文行楷" charset="-122"/>
          </a:defRPr>
        </a:defPPr>
      </a:lstStyle>
    </a:lnDef>
  </a:objectDefaults>
  <a:extraClrSchemeLst>
    <a:extraClrScheme>
      <a:clrScheme name="2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Designs\ANU_2003.pot</Template>
  <TotalTime>10435</TotalTime>
  <Words>2577</Words>
  <Application>Microsoft Office PowerPoint</Application>
  <PresentationFormat>全屏显示(4:3)</PresentationFormat>
  <Paragraphs>349</Paragraphs>
  <Slides>95</Slides>
  <Notes>90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95</vt:i4>
      </vt:variant>
    </vt:vector>
  </HeadingPairs>
  <TitlesOfParts>
    <vt:vector size="111" baseType="lpstr">
      <vt:lpstr>方正姚体</vt:lpstr>
      <vt:lpstr>黑体</vt:lpstr>
      <vt:lpstr>华文行楷</vt:lpstr>
      <vt:lpstr>华文琥珀</vt:lpstr>
      <vt:lpstr>华文中宋</vt:lpstr>
      <vt:lpstr>宋体</vt:lpstr>
      <vt:lpstr>Arial</vt:lpstr>
      <vt:lpstr>Arial Narrow</vt:lpstr>
      <vt:lpstr>Times</vt:lpstr>
      <vt:lpstr>Times New Roman</vt:lpstr>
      <vt:lpstr>Verdana</vt:lpstr>
      <vt:lpstr>Wingdings</vt:lpstr>
      <vt:lpstr>ANU_2003</vt:lpstr>
      <vt:lpstr>12_ANU_2003</vt:lpstr>
      <vt:lpstr>Equation</vt:lpstr>
      <vt:lpstr>公式</vt:lpstr>
      <vt:lpstr>天文学导论（I）：基础知识</vt:lpstr>
      <vt:lpstr>天文学导论</vt:lpstr>
      <vt:lpstr>本讲内容</vt:lpstr>
      <vt:lpstr>教材学习</vt:lpstr>
      <vt:lpstr>学习目标</vt:lpstr>
      <vt:lpstr>1。电磁波（辐射）</vt:lpstr>
      <vt:lpstr>光是什么（现象）？</vt:lpstr>
      <vt:lpstr>光是什么（物理）？</vt:lpstr>
      <vt:lpstr>波长、频率（周期）、振幅、光（波）速</vt:lpstr>
      <vt:lpstr>可见光：颜色~波长</vt:lpstr>
      <vt:lpstr>电磁波谱</vt:lpstr>
      <vt:lpstr>PowerPoint 演示文稿</vt:lpstr>
      <vt:lpstr>电磁辐射的传播</vt:lpstr>
      <vt:lpstr>电磁辐射的波粒二象性</vt:lpstr>
      <vt:lpstr>2。黑体辐射</vt:lpstr>
      <vt:lpstr>黑体（普朗克）辐射谱</vt:lpstr>
      <vt:lpstr>维恩位移定律</vt:lpstr>
      <vt:lpstr>太阳的表面温度</vt:lpstr>
      <vt:lpstr>恒星颜色              恒星表面温度</vt:lpstr>
      <vt:lpstr>斯忒藩-玻耳兹曼定律</vt:lpstr>
      <vt:lpstr>描述天体辐射的物理量</vt:lpstr>
      <vt:lpstr>地球：R=6378km，表面T = 288K</vt:lpstr>
      <vt:lpstr>天体的观测（视）亮度</vt:lpstr>
      <vt:lpstr>天体的观测亮度、光度与距离</vt:lpstr>
      <vt:lpstr>PowerPoint 演示文稿</vt:lpstr>
      <vt:lpstr>3。原子与光谱</vt:lpstr>
      <vt:lpstr>谱线代表原（分）子的“指纹”</vt:lpstr>
      <vt:lpstr>玻尔的原子模型 (1913)</vt:lpstr>
      <vt:lpstr>电子云：概率</vt:lpstr>
      <vt:lpstr>原子仅具有特定的、离散的能级</vt:lpstr>
      <vt:lpstr>原子能级决定其发射或吸收光子的波长</vt:lpstr>
      <vt:lpstr>发射线</vt:lpstr>
      <vt:lpstr>发射线</vt:lpstr>
      <vt:lpstr>吸收线</vt:lpstr>
      <vt:lpstr>吸收线</vt:lpstr>
      <vt:lpstr>原子的发射线和吸收线系列</vt:lpstr>
      <vt:lpstr>氢原子的谱线系列 </vt:lpstr>
      <vt:lpstr>由谱线了解原子（分子）的种类与丰度</vt:lpstr>
      <vt:lpstr>光谱（谱线）比图像重要得多！</vt:lpstr>
      <vt:lpstr>原子的电离</vt:lpstr>
      <vt:lpstr>PowerPoint 演示文稿</vt:lpstr>
      <vt:lpstr>4。多普勒效应</vt:lpstr>
      <vt:lpstr>PowerPoint 演示文稿</vt:lpstr>
      <vt:lpstr>多普勒效应 Doppler Effect </vt:lpstr>
      <vt:lpstr>PowerPoint 演示文稿</vt:lpstr>
      <vt:lpstr>多普勒位（频）移仅由视向速度确定</vt:lpstr>
      <vt:lpstr>天体辐射能谱的位移通常无法察觉</vt:lpstr>
      <vt:lpstr>谱线的多普勒位移更易测量</vt:lpstr>
      <vt:lpstr>不实用的例子</vt:lpstr>
      <vt:lpstr>实用的例子：位移 速度</vt:lpstr>
      <vt:lpstr>多普勒效应的几点注意</vt:lpstr>
      <vt:lpstr>5。光学望远镜 </vt:lpstr>
      <vt:lpstr>2009年：望远镜指向星空400年</vt:lpstr>
      <vt:lpstr>光学望远镜的类型</vt:lpstr>
      <vt:lpstr>光的折射原理与折射式望远镜</vt:lpstr>
      <vt:lpstr>世界上最大的折射式望远镜</vt:lpstr>
      <vt:lpstr>折射望远镜的色差 (chromatic aberration）</vt:lpstr>
      <vt:lpstr>PowerPoint 演示文稿</vt:lpstr>
      <vt:lpstr>光的反射原理与反射式望远镜</vt:lpstr>
      <vt:lpstr>1668年，牛顿制作了第一架反射式望远镜</vt:lpstr>
      <vt:lpstr>现代卡塞格林 (Cassegrain) 望远镜</vt:lpstr>
      <vt:lpstr>PowerPoint 演示文稿</vt:lpstr>
      <vt:lpstr>哈勃空间望远镜（HST）图像对比： M100</vt:lpstr>
      <vt:lpstr>望远镜的主要功能1：聚光能力（灵敏度）</vt:lpstr>
      <vt:lpstr>望远镜的主要功能2：角分辨率</vt:lpstr>
      <vt:lpstr>光学极限</vt:lpstr>
      <vt:lpstr>大气极限：星像视宁度</vt:lpstr>
      <vt:lpstr>光学望远镜的终端设备</vt:lpstr>
      <vt:lpstr>照相底片</vt:lpstr>
      <vt:lpstr>Charge-Coupled Device （CCD）</vt:lpstr>
      <vt:lpstr>摄谱仪/分光仪 （spectrograph/spectrometer）</vt:lpstr>
      <vt:lpstr>大型地基光学望远镜简介</vt:lpstr>
      <vt:lpstr>PowerPoint 演示文稿</vt:lpstr>
      <vt:lpstr>PowerPoint 演示文稿</vt:lpstr>
      <vt:lpstr>凯克望远镜 (Keck land II) </vt:lpstr>
      <vt:lpstr>Very Large Telescope Interferometer (VLTI) </vt:lpstr>
      <vt:lpstr>双子座 (Gemini) 望远镜（8.1m）</vt:lpstr>
      <vt:lpstr>PowerPoint 演示文稿</vt:lpstr>
      <vt:lpstr>6。全波段与空间望远镜</vt:lpstr>
      <vt:lpstr>射电望远镜</vt:lpstr>
      <vt:lpstr>阿雷西博(Arecibo)射电望远镜</vt:lpstr>
      <vt:lpstr>PowerPoint 演示文稿</vt:lpstr>
      <vt:lpstr>射电干涉(仪)干涉阵列：提高角分辨率 </vt:lpstr>
      <vt:lpstr>红外望远镜</vt:lpstr>
      <vt:lpstr>空间望远镜</vt:lpstr>
      <vt:lpstr>钱德拉X射线天文台  Chandra X-ray Observatory</vt:lpstr>
      <vt:lpstr>光学望远镜的大气扰动</vt:lpstr>
      <vt:lpstr>光学观测的夜天光（~月 [ye] 明星稀）</vt:lpstr>
      <vt:lpstr>哈勃太空望远镜 Hubble Space Telescope (HST) </vt:lpstr>
      <vt:lpstr>HST图像</vt:lpstr>
      <vt:lpstr>JWST：詹姆斯·韦伯太空望远镜</vt:lpstr>
      <vt:lpstr>Giant Magellan Telescope (GMT) </vt:lpstr>
      <vt:lpstr>30米望远镜 Thirty Meter Telescope (TMT)</vt:lpstr>
      <vt:lpstr>欧洲特大望远镜（39.3米） European Extremely Large Telescope (E-ELT)</vt:lpstr>
      <vt:lpstr>扩展阅读</vt:lpstr>
    </vt:vector>
  </TitlesOfParts>
  <Company>THCA-Tsinghua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L04_light</dc:title>
  <dc:creator>Youhong Zhang</dc:creator>
  <cp:lastModifiedBy>zhangyh</cp:lastModifiedBy>
  <cp:revision>587</cp:revision>
  <cp:lastPrinted>2003-02-26T04:55:41Z</cp:lastPrinted>
  <dcterms:created xsi:type="dcterms:W3CDTF">2000-08-31T04:58:12Z</dcterms:created>
  <dcterms:modified xsi:type="dcterms:W3CDTF">2019-03-18T14:50:35Z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90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Documents\ANU Teaching\ASTR1001\web</vt:lpwstr>
  </property>
</Properties>
</file>